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43"/>
  </p:notesMasterIdLst>
  <p:sldIdLst>
    <p:sldId id="256" r:id="rId2"/>
    <p:sldId id="263" r:id="rId3"/>
    <p:sldId id="267" r:id="rId4"/>
    <p:sldId id="269" r:id="rId5"/>
    <p:sldId id="271" r:id="rId6"/>
    <p:sldId id="270" r:id="rId7"/>
    <p:sldId id="281" r:id="rId8"/>
    <p:sldId id="293" r:id="rId9"/>
    <p:sldId id="294" r:id="rId10"/>
    <p:sldId id="295" r:id="rId11"/>
    <p:sldId id="272" r:id="rId12"/>
    <p:sldId id="273" r:id="rId13"/>
    <p:sldId id="282" r:id="rId14"/>
    <p:sldId id="275" r:id="rId15"/>
    <p:sldId id="278" r:id="rId16"/>
    <p:sldId id="277" r:id="rId17"/>
    <p:sldId id="276" r:id="rId18"/>
    <p:sldId id="279" r:id="rId19"/>
    <p:sldId id="280" r:id="rId20"/>
    <p:sldId id="265" r:id="rId21"/>
    <p:sldId id="296" r:id="rId22"/>
    <p:sldId id="297" r:id="rId23"/>
    <p:sldId id="284" r:id="rId24"/>
    <p:sldId id="285" r:id="rId25"/>
    <p:sldId id="283" r:id="rId26"/>
    <p:sldId id="274" r:id="rId27"/>
    <p:sldId id="286" r:id="rId28"/>
    <p:sldId id="288" r:id="rId29"/>
    <p:sldId id="289" r:id="rId30"/>
    <p:sldId id="258" r:id="rId31"/>
    <p:sldId id="300" r:id="rId32"/>
    <p:sldId id="305" r:id="rId33"/>
    <p:sldId id="309" r:id="rId34"/>
    <p:sldId id="310" r:id="rId35"/>
    <p:sldId id="268" r:id="rId36"/>
    <p:sldId id="311" r:id="rId37"/>
    <p:sldId id="312" r:id="rId38"/>
    <p:sldId id="262" r:id="rId39"/>
    <p:sldId id="313" r:id="rId40"/>
    <p:sldId id="264" r:id="rId41"/>
    <p:sldId id="31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thy Chen" initials="CC"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94643"/>
  </p:normalViewPr>
  <p:slideViewPr>
    <p:cSldViewPr snapToGrid="0">
      <p:cViewPr varScale="1">
        <p:scale>
          <a:sx n="90" d="100"/>
          <a:sy n="90" d="100"/>
        </p:scale>
        <p:origin x="87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commentAuthors" Target="commentAuthors.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FE31B5-0961-454C-A3DD-42740E317C07}" type="datetimeFigureOut">
              <a:rPr lang="en-US" smtClean="0"/>
              <a:t>7/21/18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7ECB9E-536C-4551-96DA-621CC202222E}" type="slidenum">
              <a:rPr lang="en-US" smtClean="0"/>
              <a:t>‹#›</a:t>
            </a:fld>
            <a:endParaRPr lang="en-US"/>
          </a:p>
        </p:txBody>
      </p:sp>
    </p:spTree>
    <p:extLst>
      <p:ext uri="{BB962C8B-B14F-4D97-AF65-F5344CB8AC3E}">
        <p14:creationId xmlns:p14="http://schemas.microsoft.com/office/powerpoint/2010/main" val="2600609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Parse tree: sentence; noun phrase, verb phrase; verb, determiner, noun</a:t>
            </a:r>
          </a:p>
        </p:txBody>
      </p:sp>
      <p:sp>
        <p:nvSpPr>
          <p:cNvPr id="4" name="Slide Number Placeholder 3"/>
          <p:cNvSpPr>
            <a:spLocks noGrp="1"/>
          </p:cNvSpPr>
          <p:nvPr>
            <p:ph type="sldNum" sz="quarter" idx="10"/>
          </p:nvPr>
        </p:nvSpPr>
        <p:spPr/>
        <p:txBody>
          <a:bodyPr/>
          <a:lstStyle/>
          <a:p>
            <a:fld id="{A07ECB9E-536C-4551-96DA-621CC202222E}" type="slidenum">
              <a:rPr lang="en-US" smtClean="0"/>
              <a:t>12</a:t>
            </a:fld>
            <a:endParaRPr lang="en-US"/>
          </a:p>
        </p:txBody>
      </p:sp>
    </p:spTree>
    <p:extLst>
      <p:ext uri="{BB962C8B-B14F-4D97-AF65-F5344CB8AC3E}">
        <p14:creationId xmlns:p14="http://schemas.microsoft.com/office/powerpoint/2010/main" val="3215571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7ECB9E-536C-4551-96DA-621CC202222E}" type="slidenum">
              <a:rPr lang="en-US" smtClean="0"/>
              <a:t>16</a:t>
            </a:fld>
            <a:endParaRPr lang="en-US"/>
          </a:p>
        </p:txBody>
      </p:sp>
    </p:spTree>
    <p:extLst>
      <p:ext uri="{BB962C8B-B14F-4D97-AF65-F5344CB8AC3E}">
        <p14:creationId xmlns:p14="http://schemas.microsoft.com/office/powerpoint/2010/main" val="2992737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Segmentation</a:t>
            </a:r>
          </a:p>
        </p:txBody>
      </p:sp>
      <p:sp>
        <p:nvSpPr>
          <p:cNvPr id="4" name="Slide Number Placeholder 3"/>
          <p:cNvSpPr>
            <a:spLocks noGrp="1"/>
          </p:cNvSpPr>
          <p:nvPr>
            <p:ph type="sldNum" sz="quarter" idx="10"/>
          </p:nvPr>
        </p:nvSpPr>
        <p:spPr/>
        <p:txBody>
          <a:bodyPr/>
          <a:lstStyle/>
          <a:p>
            <a:fld id="{A07ECB9E-536C-4551-96DA-621CC202222E}" type="slidenum">
              <a:rPr lang="en-US" smtClean="0"/>
              <a:t>26</a:t>
            </a:fld>
            <a:endParaRPr lang="en-US"/>
          </a:p>
        </p:txBody>
      </p:sp>
    </p:spTree>
    <p:extLst>
      <p:ext uri="{BB962C8B-B14F-4D97-AF65-F5344CB8AC3E}">
        <p14:creationId xmlns:p14="http://schemas.microsoft.com/office/powerpoint/2010/main" val="717307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Ambiguous sentences: https://www.teatime-mag.com/magazines/wp-content/themes/tt/print/teatime61/print.pdf</a:t>
            </a:r>
          </a:p>
          <a:p>
            <a:endParaRPr lang="en-US" dirty="0"/>
          </a:p>
        </p:txBody>
      </p:sp>
      <p:sp>
        <p:nvSpPr>
          <p:cNvPr id="4" name="Slide Number Placeholder 3"/>
          <p:cNvSpPr>
            <a:spLocks noGrp="1"/>
          </p:cNvSpPr>
          <p:nvPr>
            <p:ph type="sldNum" sz="quarter" idx="10"/>
          </p:nvPr>
        </p:nvSpPr>
        <p:spPr/>
        <p:txBody>
          <a:bodyPr/>
          <a:lstStyle/>
          <a:p>
            <a:fld id="{A07ECB9E-536C-4551-96DA-621CC202222E}" type="slidenum">
              <a:rPr lang="en-US" smtClean="0"/>
              <a:t>29</a:t>
            </a:fld>
            <a:endParaRPr lang="en-US"/>
          </a:p>
        </p:txBody>
      </p:sp>
    </p:spTree>
    <p:extLst>
      <p:ext uri="{BB962C8B-B14F-4D97-AF65-F5344CB8AC3E}">
        <p14:creationId xmlns:p14="http://schemas.microsoft.com/office/powerpoint/2010/main" val="467127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4492A6-EFA2-4D44-B10B-6EB4B9FD7A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898CA956-57AA-40A1-A0D9-606A6DD461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5FFF2E76-8195-49D3-943D-20510AF8BBCE}"/>
              </a:ext>
            </a:extLst>
          </p:cNvPr>
          <p:cNvSpPr>
            <a:spLocks noGrp="1"/>
          </p:cNvSpPr>
          <p:nvPr>
            <p:ph type="dt" sz="half" idx="10"/>
          </p:nvPr>
        </p:nvSpPr>
        <p:spPr/>
        <p:txBody>
          <a:bodyPr/>
          <a:lstStyle/>
          <a:p>
            <a:fld id="{08B9EBBA-996F-894A-B54A-D6246ED52CEA}" type="datetimeFigureOut">
              <a:rPr lang="en-US" smtClean="0"/>
              <a:pPr/>
              <a:t>7/21/18</a:t>
            </a:fld>
            <a:endParaRPr lang="en-US" dirty="0"/>
          </a:p>
        </p:txBody>
      </p:sp>
      <p:sp>
        <p:nvSpPr>
          <p:cNvPr id="5" name="Footer Placeholder 4">
            <a:extLst>
              <a:ext uri="{FF2B5EF4-FFF2-40B4-BE49-F238E27FC236}">
                <a16:creationId xmlns:a16="http://schemas.microsoft.com/office/drawing/2014/main" xmlns="" id="{858B10E8-00CC-47E3-B198-3F6AE5C67B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3D584088-FED6-4201-ABD1-0DC014D2B48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58719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3E9AC2-367A-44AD-9A82-0AC980DCB0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7858AEA-7FEA-406D-AD50-E37FF7F794D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E6DC04A-5E9C-493B-B156-EA4387541A0D}"/>
              </a:ext>
            </a:extLst>
          </p:cNvPr>
          <p:cNvSpPr>
            <a:spLocks noGrp="1"/>
          </p:cNvSpPr>
          <p:nvPr>
            <p:ph type="dt" sz="half" idx="10"/>
          </p:nvPr>
        </p:nvSpPr>
        <p:spPr/>
        <p:txBody>
          <a:bodyPr/>
          <a:lstStyle/>
          <a:p>
            <a:fld id="{C6C52C72-DE31-F449-A4ED-4C594FD91407}" type="datetimeFigureOut">
              <a:rPr lang="en-US" smtClean="0"/>
              <a:pPr/>
              <a:t>7/21/18</a:t>
            </a:fld>
            <a:endParaRPr lang="en-US" dirty="0"/>
          </a:p>
        </p:txBody>
      </p:sp>
      <p:sp>
        <p:nvSpPr>
          <p:cNvPr id="5" name="Footer Placeholder 4">
            <a:extLst>
              <a:ext uri="{FF2B5EF4-FFF2-40B4-BE49-F238E27FC236}">
                <a16:creationId xmlns:a16="http://schemas.microsoft.com/office/drawing/2014/main" xmlns="" id="{355F6FDF-14C6-4F52-8028-17521A6BEA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5F581022-DC65-49E1-A702-2D720921921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000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B1B936C-4759-47F0-AB74-62965E099A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F086C040-D4C0-4DC2-B61C-B6E973C4448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885B296-5DBD-4A5D-8379-02FC43B1A94A}"/>
              </a:ext>
            </a:extLst>
          </p:cNvPr>
          <p:cNvSpPr>
            <a:spLocks noGrp="1"/>
          </p:cNvSpPr>
          <p:nvPr>
            <p:ph type="dt" sz="half" idx="10"/>
          </p:nvPr>
        </p:nvSpPr>
        <p:spPr/>
        <p:txBody>
          <a:bodyPr/>
          <a:lstStyle/>
          <a:p>
            <a:fld id="{ED62726E-379B-B349-9EED-81ED093FA806}" type="datetimeFigureOut">
              <a:rPr lang="en-US" smtClean="0"/>
              <a:pPr/>
              <a:t>7/21/18</a:t>
            </a:fld>
            <a:endParaRPr lang="en-US" dirty="0"/>
          </a:p>
        </p:txBody>
      </p:sp>
      <p:sp>
        <p:nvSpPr>
          <p:cNvPr id="5" name="Footer Placeholder 4">
            <a:extLst>
              <a:ext uri="{FF2B5EF4-FFF2-40B4-BE49-F238E27FC236}">
                <a16:creationId xmlns:a16="http://schemas.microsoft.com/office/drawing/2014/main" xmlns="" id="{8E2E9414-7EA2-4F7A-92A5-F9A3FF3580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E01F1834-3BCE-4F05-9F86-516655BD5E2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3496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FC3C08-7BA3-4053-9ADF-DCCC8F3A53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32767A4-CABA-493F-AAFA-B7A7808753C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18ECF13-043C-49C9-8BFA-E5D3A13710D8}"/>
              </a:ext>
            </a:extLst>
          </p:cNvPr>
          <p:cNvSpPr>
            <a:spLocks noGrp="1"/>
          </p:cNvSpPr>
          <p:nvPr>
            <p:ph type="dt" sz="half" idx="10"/>
          </p:nvPr>
        </p:nvSpPr>
        <p:spPr/>
        <p:txBody>
          <a:bodyPr/>
          <a:lstStyle/>
          <a:p>
            <a:fld id="{9B3A1323-8D79-1946-B0D7-40001CF92E9D}" type="datetimeFigureOut">
              <a:rPr lang="en-US" smtClean="0"/>
              <a:pPr/>
              <a:t>7/21/18</a:t>
            </a:fld>
            <a:endParaRPr lang="en-US" dirty="0"/>
          </a:p>
        </p:txBody>
      </p:sp>
      <p:sp>
        <p:nvSpPr>
          <p:cNvPr id="5" name="Footer Placeholder 4">
            <a:extLst>
              <a:ext uri="{FF2B5EF4-FFF2-40B4-BE49-F238E27FC236}">
                <a16:creationId xmlns:a16="http://schemas.microsoft.com/office/drawing/2014/main" xmlns="" id="{BA214BD9-88EA-45BE-BC2D-278992748C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952198DC-A576-4C90-B5BF-46E57E55F9C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6897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CB5995-883E-4FD5-8BE5-A9D1E961E8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CCF01008-72B7-4640-81E9-7BEDD67A66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5883E298-1B70-4EAF-B31F-749A1F7E2EB5}"/>
              </a:ext>
            </a:extLst>
          </p:cNvPr>
          <p:cNvSpPr>
            <a:spLocks noGrp="1"/>
          </p:cNvSpPr>
          <p:nvPr>
            <p:ph type="dt" sz="half" idx="10"/>
          </p:nvPr>
        </p:nvSpPr>
        <p:spPr/>
        <p:txBody>
          <a:bodyPr/>
          <a:lstStyle/>
          <a:p>
            <a:fld id="{8DFA1846-DA80-1C48-A609-854EA85C59AD}" type="datetimeFigureOut">
              <a:rPr lang="en-US" smtClean="0"/>
              <a:pPr/>
              <a:t>7/21/18</a:t>
            </a:fld>
            <a:endParaRPr lang="en-US" dirty="0"/>
          </a:p>
        </p:txBody>
      </p:sp>
      <p:sp>
        <p:nvSpPr>
          <p:cNvPr id="5" name="Footer Placeholder 4">
            <a:extLst>
              <a:ext uri="{FF2B5EF4-FFF2-40B4-BE49-F238E27FC236}">
                <a16:creationId xmlns:a16="http://schemas.microsoft.com/office/drawing/2014/main" xmlns="" id="{EF14147F-383E-46EB-86D0-B1F7B432F2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3638C19C-4AE9-4E3F-8A81-8CF6B598824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670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6AA3DC-F1F3-4F3A-9001-0E59A19B6D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07B3BDE-B39B-4B2C-BBA2-C8E620405E4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6E009C7D-D03A-45CE-A914-51C91380DFD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615541A7-CB54-49DF-A64D-F601B978A8EF}"/>
              </a:ext>
            </a:extLst>
          </p:cNvPr>
          <p:cNvSpPr>
            <a:spLocks noGrp="1"/>
          </p:cNvSpPr>
          <p:nvPr>
            <p:ph type="dt" sz="half" idx="10"/>
          </p:nvPr>
        </p:nvSpPr>
        <p:spPr/>
        <p:txBody>
          <a:bodyPr/>
          <a:lstStyle/>
          <a:p>
            <a:fld id="{57302355-E14B-8545-A8F8-0FE83CC9D524}" type="datetimeFigureOut">
              <a:rPr lang="en-US" smtClean="0"/>
              <a:pPr/>
              <a:t>7/21/18</a:t>
            </a:fld>
            <a:endParaRPr lang="en-US" dirty="0"/>
          </a:p>
        </p:txBody>
      </p:sp>
      <p:sp>
        <p:nvSpPr>
          <p:cNvPr id="6" name="Footer Placeholder 5">
            <a:extLst>
              <a:ext uri="{FF2B5EF4-FFF2-40B4-BE49-F238E27FC236}">
                <a16:creationId xmlns:a16="http://schemas.microsoft.com/office/drawing/2014/main" xmlns="" id="{C4A71C35-8651-4DEE-AC44-BD117D3BDF7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CB01CE67-23E9-47ED-8530-01B16E21C83C}"/>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6228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8081CF-69B7-4497-BDD2-DE3D3F723B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B853B649-2008-487F-85B2-197ED9111A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58A83F21-C687-450A-B01A-973A0A06FC5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126E75B-E8A5-4839-9829-9447ED9918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E1016878-A575-4A4F-9FC8-3B1D295FCC2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C663A57-99ED-4E60-8855-BB182F073946}"/>
              </a:ext>
            </a:extLst>
          </p:cNvPr>
          <p:cNvSpPr>
            <a:spLocks noGrp="1"/>
          </p:cNvSpPr>
          <p:nvPr>
            <p:ph type="dt" sz="half" idx="10"/>
          </p:nvPr>
        </p:nvSpPr>
        <p:spPr/>
        <p:txBody>
          <a:bodyPr/>
          <a:lstStyle/>
          <a:p>
            <a:fld id="{02640F58-564D-2B4F-AE67-E407BA4FCF45}" type="datetimeFigureOut">
              <a:rPr lang="en-US" smtClean="0"/>
              <a:pPr/>
              <a:t>7/21/18</a:t>
            </a:fld>
            <a:endParaRPr lang="en-US" dirty="0"/>
          </a:p>
        </p:txBody>
      </p:sp>
      <p:sp>
        <p:nvSpPr>
          <p:cNvPr id="8" name="Footer Placeholder 7">
            <a:extLst>
              <a:ext uri="{FF2B5EF4-FFF2-40B4-BE49-F238E27FC236}">
                <a16:creationId xmlns:a16="http://schemas.microsoft.com/office/drawing/2014/main" xmlns="" id="{DDD09275-9E2E-4BF2-B21E-D40013E4F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835698F1-601F-4CF1-AD11-2775E94C8F0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6160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E9D0EB-4B55-4261-8E21-C0159B5B81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C947FEB4-B975-4364-ABC8-62F4D8CEAE2D}"/>
              </a:ext>
            </a:extLst>
          </p:cNvPr>
          <p:cNvSpPr>
            <a:spLocks noGrp="1"/>
          </p:cNvSpPr>
          <p:nvPr>
            <p:ph type="dt" sz="half" idx="10"/>
          </p:nvPr>
        </p:nvSpPr>
        <p:spPr/>
        <p:txBody>
          <a:bodyPr/>
          <a:lstStyle/>
          <a:p>
            <a:fld id="{F13A34C8-038E-2045-AF43-DF7DBB8E0E9E}" type="datetimeFigureOut">
              <a:rPr lang="en-US" smtClean="0"/>
              <a:pPr/>
              <a:t>7/21/18</a:t>
            </a:fld>
            <a:endParaRPr lang="en-US" dirty="0"/>
          </a:p>
        </p:txBody>
      </p:sp>
      <p:sp>
        <p:nvSpPr>
          <p:cNvPr id="4" name="Footer Placeholder 3">
            <a:extLst>
              <a:ext uri="{FF2B5EF4-FFF2-40B4-BE49-F238E27FC236}">
                <a16:creationId xmlns:a16="http://schemas.microsoft.com/office/drawing/2014/main" xmlns="" id="{747487F0-1830-492A-A0BF-5E8EE5C2F83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812C3C61-9153-45D1-9C0D-F629DF75E84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1365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7963EBD-8670-46B7-9FB2-34E542291145}"/>
              </a:ext>
            </a:extLst>
          </p:cNvPr>
          <p:cNvSpPr>
            <a:spLocks noGrp="1"/>
          </p:cNvSpPr>
          <p:nvPr>
            <p:ph type="dt" sz="half" idx="10"/>
          </p:nvPr>
        </p:nvSpPr>
        <p:spPr/>
        <p:txBody>
          <a:bodyPr/>
          <a:lstStyle/>
          <a:p>
            <a:fld id="{8818C68F-D26B-8F47-958C-23B49CF8A634}" type="datetimeFigureOut">
              <a:rPr lang="en-US" smtClean="0"/>
              <a:pPr/>
              <a:t>7/21/18</a:t>
            </a:fld>
            <a:endParaRPr lang="en-US" dirty="0"/>
          </a:p>
        </p:txBody>
      </p:sp>
      <p:sp>
        <p:nvSpPr>
          <p:cNvPr id="3" name="Footer Placeholder 2">
            <a:extLst>
              <a:ext uri="{FF2B5EF4-FFF2-40B4-BE49-F238E27FC236}">
                <a16:creationId xmlns:a16="http://schemas.microsoft.com/office/drawing/2014/main" xmlns="" id="{E33C087C-2699-4B5A-A9A3-0358BB058A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FDD3E648-4B47-421B-BB74-091FB9F7918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87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2C31BC-4678-4124-9F1A-00F3A90986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29AFC5A1-36F7-4405-AFED-8BD70F6563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C4DDE09-F65C-4ACE-9B09-2C74F48375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37CD9A-870D-4726-BFD9-6C6C8CC24BC6}"/>
              </a:ext>
            </a:extLst>
          </p:cNvPr>
          <p:cNvSpPr>
            <a:spLocks noGrp="1"/>
          </p:cNvSpPr>
          <p:nvPr>
            <p:ph type="dt" sz="half" idx="10"/>
          </p:nvPr>
        </p:nvSpPr>
        <p:spPr/>
        <p:txBody>
          <a:bodyPr/>
          <a:lstStyle/>
          <a:p>
            <a:fld id="{D0DF5E60-9974-AC48-9591-99C2BB44B7CF}" type="datetimeFigureOut">
              <a:rPr lang="en-US" smtClean="0"/>
              <a:pPr/>
              <a:t>7/21/18</a:t>
            </a:fld>
            <a:endParaRPr lang="en-US" dirty="0"/>
          </a:p>
        </p:txBody>
      </p:sp>
      <p:sp>
        <p:nvSpPr>
          <p:cNvPr id="6" name="Footer Placeholder 5">
            <a:extLst>
              <a:ext uri="{FF2B5EF4-FFF2-40B4-BE49-F238E27FC236}">
                <a16:creationId xmlns:a16="http://schemas.microsoft.com/office/drawing/2014/main" xmlns="" id="{FDE99401-0C57-4236-A3AA-8209E42802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EA0B2AB6-FB6F-4E04-ACAD-DA5DA848FE1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7176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F46FF1-F8E0-4076-AD8D-2E84066B76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AFF344DE-ADBE-49B1-B34A-FA8749E4C2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45762CA5-3B2C-47BB-BB7D-62CDD29FF7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DCF5ADB8-B67F-4CFA-99C9-70A095F2E4E6}"/>
              </a:ext>
            </a:extLst>
          </p:cNvPr>
          <p:cNvSpPr>
            <a:spLocks noGrp="1"/>
          </p:cNvSpPr>
          <p:nvPr>
            <p:ph type="dt" sz="half" idx="10"/>
          </p:nvPr>
        </p:nvSpPr>
        <p:spPr/>
        <p:txBody>
          <a:bodyPr/>
          <a:lstStyle/>
          <a:p>
            <a:fld id="{18C79C5D-2A6F-F04D-97DA-BEF2467B64E4}" type="datetimeFigureOut">
              <a:rPr lang="en-US" smtClean="0"/>
              <a:pPr/>
              <a:t>7/21/18</a:t>
            </a:fld>
            <a:endParaRPr lang="en-US" dirty="0"/>
          </a:p>
        </p:txBody>
      </p:sp>
      <p:sp>
        <p:nvSpPr>
          <p:cNvPr id="6" name="Footer Placeholder 5">
            <a:extLst>
              <a:ext uri="{FF2B5EF4-FFF2-40B4-BE49-F238E27FC236}">
                <a16:creationId xmlns:a16="http://schemas.microsoft.com/office/drawing/2014/main" xmlns="" id="{FB8171AC-9D95-4829-8D3D-5405237748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0CF34572-2DB7-4B05-B597-8EBA83A3A0B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426469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C1AFF53-C9D5-4F65-9868-E11E10756C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271B9C3E-B069-44D3-B242-2FFF90C093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D0C2EBB-36F7-4166-B359-809D2126C8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B482E8-6E0E-1B4F-B1FD-C69DB9E858D9}" type="datetimeFigureOut">
              <a:rPr lang="en-US" smtClean="0"/>
              <a:pPr/>
              <a:t>7/21/18</a:t>
            </a:fld>
            <a:endParaRPr lang="en-US" dirty="0"/>
          </a:p>
        </p:txBody>
      </p:sp>
      <p:sp>
        <p:nvSpPr>
          <p:cNvPr id="5" name="Footer Placeholder 4">
            <a:extLst>
              <a:ext uri="{FF2B5EF4-FFF2-40B4-BE49-F238E27FC236}">
                <a16:creationId xmlns:a16="http://schemas.microsoft.com/office/drawing/2014/main" xmlns="" id="{3146FAF0-BB3A-49CC-8B96-488CC3DB2A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3B797905-A3E8-4072-8648-AC654C4746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759992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C4FB67-DCB8-479F-86BE-10003D2B2CC5}"/>
              </a:ext>
            </a:extLst>
          </p:cNvPr>
          <p:cNvSpPr>
            <a:spLocks noGrp="1"/>
          </p:cNvSpPr>
          <p:nvPr>
            <p:ph type="ctrTitle"/>
          </p:nvPr>
        </p:nvSpPr>
        <p:spPr/>
        <p:txBody>
          <a:bodyPr/>
          <a:lstStyle/>
          <a:p>
            <a:r>
              <a:rPr lang="en-US" dirty="0" smtClean="0"/>
              <a:t>Natural Language Processing</a:t>
            </a:r>
            <a:endParaRPr lang="en-US" dirty="0"/>
          </a:p>
        </p:txBody>
      </p:sp>
      <p:sp>
        <p:nvSpPr>
          <p:cNvPr id="3" name="Subtitle 2">
            <a:extLst>
              <a:ext uri="{FF2B5EF4-FFF2-40B4-BE49-F238E27FC236}">
                <a16:creationId xmlns:a16="http://schemas.microsoft.com/office/drawing/2014/main" xmlns="" id="{E4BD0DC0-34BF-4DBC-972F-171750F1CA73}"/>
              </a:ext>
            </a:extLst>
          </p:cNvPr>
          <p:cNvSpPr>
            <a:spLocks noGrp="1"/>
          </p:cNvSpPr>
          <p:nvPr>
            <p:ph type="subTitle" idx="1"/>
          </p:nvPr>
        </p:nvSpPr>
        <p:spPr/>
        <p:txBody>
          <a:bodyPr/>
          <a:lstStyle/>
          <a:p>
            <a:r>
              <a:rPr lang="en-US" dirty="0" smtClean="0"/>
              <a:t>AI4ALL</a:t>
            </a:r>
            <a:endParaRPr lang="en-US" dirty="0"/>
          </a:p>
        </p:txBody>
      </p:sp>
    </p:spTree>
    <p:extLst>
      <p:ext uri="{BB962C8B-B14F-4D97-AF65-F5344CB8AC3E}">
        <p14:creationId xmlns:p14="http://schemas.microsoft.com/office/powerpoint/2010/main" val="1478056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1DD442-8CFC-4E38-A6AA-B82F0B634200}"/>
              </a:ext>
            </a:extLst>
          </p:cNvPr>
          <p:cNvSpPr>
            <a:spLocks noGrp="1"/>
          </p:cNvSpPr>
          <p:nvPr>
            <p:ph type="title"/>
          </p:nvPr>
        </p:nvSpPr>
        <p:spPr>
          <a:xfrm>
            <a:off x="838200" y="2766218"/>
            <a:ext cx="10515600" cy="1325563"/>
          </a:xfrm>
        </p:spPr>
        <p:txBody>
          <a:bodyPr/>
          <a:lstStyle/>
          <a:p>
            <a:pPr algn="ctr"/>
            <a:r>
              <a:rPr lang="en-US" dirty="0"/>
              <a:t>What can we work on?</a:t>
            </a:r>
          </a:p>
        </p:txBody>
      </p:sp>
    </p:spTree>
    <p:extLst>
      <p:ext uri="{BB962C8B-B14F-4D97-AF65-F5344CB8AC3E}">
        <p14:creationId xmlns:p14="http://schemas.microsoft.com/office/powerpoint/2010/main" val="600803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69960E-0710-4290-90BB-5F65683735DC}"/>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xmlns="" id="{FC918B98-39E3-44FF-8B6E-5663E98728B1}"/>
              </a:ext>
            </a:extLst>
          </p:cNvPr>
          <p:cNvSpPr>
            <a:spLocks noGrp="1"/>
          </p:cNvSpPr>
          <p:nvPr>
            <p:ph idx="1"/>
          </p:nvPr>
        </p:nvSpPr>
        <p:spPr/>
        <p:txBody>
          <a:bodyPr>
            <a:normAutofit/>
          </a:bodyPr>
          <a:lstStyle/>
          <a:p>
            <a:pPr marL="0" indent="0" algn="ctr">
              <a:buNone/>
            </a:pPr>
            <a:r>
              <a:rPr lang="en-US" dirty="0"/>
              <a:t>“Natural-language processing (NLP) is an area of computer science and artificial intelligence concerned with the interactions between computers and human (natural) languages, in particular how to program computers to fruitfully process large amounts of natural language data.</a:t>
            </a:r>
          </a:p>
          <a:p>
            <a:pPr marL="0" indent="0" algn="ctr">
              <a:buNone/>
            </a:pPr>
            <a:r>
              <a:rPr lang="en-US" dirty="0"/>
              <a:t>Challenges in natural-language processing frequently involve </a:t>
            </a:r>
            <a:r>
              <a:rPr lang="en-US" b="1" dirty="0"/>
              <a:t>speech recognition</a:t>
            </a:r>
            <a:r>
              <a:rPr lang="en-US" dirty="0"/>
              <a:t>, </a:t>
            </a:r>
            <a:r>
              <a:rPr lang="en-US" b="1" dirty="0"/>
              <a:t>natural-language understanding</a:t>
            </a:r>
            <a:r>
              <a:rPr lang="en-US" dirty="0"/>
              <a:t>, and </a:t>
            </a:r>
            <a:r>
              <a:rPr lang="en-US" b="1" dirty="0"/>
              <a:t>natural-language generation</a:t>
            </a:r>
            <a:r>
              <a:rPr lang="en-US" dirty="0"/>
              <a:t>.”</a:t>
            </a:r>
          </a:p>
          <a:p>
            <a:pPr marL="0" indent="0" algn="ctr">
              <a:buNone/>
            </a:pPr>
            <a:r>
              <a:rPr lang="en-US" dirty="0"/>
              <a:t>- Wikipedia</a:t>
            </a:r>
          </a:p>
        </p:txBody>
      </p:sp>
      <p:sp>
        <p:nvSpPr>
          <p:cNvPr id="4" name="TextBox 3">
            <a:extLst>
              <a:ext uri="{FF2B5EF4-FFF2-40B4-BE49-F238E27FC236}">
                <a16:creationId xmlns:a16="http://schemas.microsoft.com/office/drawing/2014/main" xmlns="" id="{EDBEA624-372B-4B4D-BCE8-AD05CD33FCE8}"/>
              </a:ext>
            </a:extLst>
          </p:cNvPr>
          <p:cNvSpPr txBox="1"/>
          <p:nvPr/>
        </p:nvSpPr>
        <p:spPr>
          <a:xfrm>
            <a:off x="382385" y="6450676"/>
            <a:ext cx="5743688" cy="369332"/>
          </a:xfrm>
          <a:prstGeom prst="rect">
            <a:avLst/>
          </a:prstGeom>
          <a:noFill/>
        </p:spPr>
        <p:txBody>
          <a:bodyPr wrap="none" rtlCol="0">
            <a:spAutoFit/>
          </a:bodyPr>
          <a:lstStyle/>
          <a:p>
            <a:r>
              <a:rPr lang="en-US" dirty="0"/>
              <a:t>https://en.wikipedia.org/wiki/Natural-language_processing</a:t>
            </a:r>
          </a:p>
        </p:txBody>
      </p:sp>
    </p:spTree>
    <p:extLst>
      <p:ext uri="{BB962C8B-B14F-4D97-AF65-F5344CB8AC3E}">
        <p14:creationId xmlns:p14="http://schemas.microsoft.com/office/powerpoint/2010/main" val="3415299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1EB5EDD-C3B7-4EBB-8095-8549BDEF68E0}"/>
              </a:ext>
            </a:extLst>
          </p:cNvPr>
          <p:cNvPicPr>
            <a:picLocks noChangeAspect="1"/>
          </p:cNvPicPr>
          <p:nvPr/>
        </p:nvPicPr>
        <p:blipFill>
          <a:blip r:embed="rId3"/>
          <a:stretch>
            <a:fillRect/>
          </a:stretch>
        </p:blipFill>
        <p:spPr>
          <a:xfrm>
            <a:off x="2542632" y="0"/>
            <a:ext cx="7106736" cy="6858000"/>
          </a:xfrm>
          <a:prstGeom prst="rect">
            <a:avLst/>
          </a:prstGeom>
        </p:spPr>
      </p:pic>
      <p:sp>
        <p:nvSpPr>
          <p:cNvPr id="5" name="TextBox 4">
            <a:extLst>
              <a:ext uri="{FF2B5EF4-FFF2-40B4-BE49-F238E27FC236}">
                <a16:creationId xmlns:a16="http://schemas.microsoft.com/office/drawing/2014/main" xmlns="" id="{CD0D8E49-6AA3-4BDF-8AE4-9278E6AE3ABA}"/>
              </a:ext>
            </a:extLst>
          </p:cNvPr>
          <p:cNvSpPr txBox="1"/>
          <p:nvPr/>
        </p:nvSpPr>
        <p:spPr>
          <a:xfrm>
            <a:off x="325315" y="6418385"/>
            <a:ext cx="5416868" cy="369332"/>
          </a:xfrm>
          <a:prstGeom prst="rect">
            <a:avLst/>
          </a:prstGeom>
          <a:noFill/>
        </p:spPr>
        <p:txBody>
          <a:bodyPr wrap="none" rtlCol="0">
            <a:spAutoFit/>
          </a:bodyPr>
          <a:lstStyle/>
          <a:p>
            <a:r>
              <a:rPr lang="en-US" dirty="0"/>
              <a:t>https://commons.wikimedia.org/wiki/File:ParseTree.svg</a:t>
            </a:r>
          </a:p>
        </p:txBody>
      </p:sp>
    </p:spTree>
    <p:extLst>
      <p:ext uri="{BB962C8B-B14F-4D97-AF65-F5344CB8AC3E}">
        <p14:creationId xmlns:p14="http://schemas.microsoft.com/office/powerpoint/2010/main" val="2968770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4692214-DC6C-4BD1-8371-491A0A70F9FF}"/>
              </a:ext>
            </a:extLst>
          </p:cNvPr>
          <p:cNvPicPr>
            <a:picLocks noChangeAspect="1"/>
          </p:cNvPicPr>
          <p:nvPr/>
        </p:nvPicPr>
        <p:blipFill>
          <a:blip r:embed="rId2"/>
          <a:stretch>
            <a:fillRect/>
          </a:stretch>
        </p:blipFill>
        <p:spPr>
          <a:xfrm>
            <a:off x="1767254" y="1643062"/>
            <a:ext cx="7620000" cy="3571875"/>
          </a:xfrm>
          <a:prstGeom prst="rect">
            <a:avLst/>
          </a:prstGeom>
        </p:spPr>
      </p:pic>
      <p:sp>
        <p:nvSpPr>
          <p:cNvPr id="5" name="TextBox 4">
            <a:extLst>
              <a:ext uri="{FF2B5EF4-FFF2-40B4-BE49-F238E27FC236}">
                <a16:creationId xmlns:a16="http://schemas.microsoft.com/office/drawing/2014/main" xmlns="" id="{F78128D0-08C0-4B93-8D1D-196C6CCB14E3}"/>
              </a:ext>
            </a:extLst>
          </p:cNvPr>
          <p:cNvSpPr txBox="1"/>
          <p:nvPr/>
        </p:nvSpPr>
        <p:spPr>
          <a:xfrm>
            <a:off x="342900" y="6392008"/>
            <a:ext cx="6680931" cy="369332"/>
          </a:xfrm>
          <a:prstGeom prst="rect">
            <a:avLst/>
          </a:prstGeom>
          <a:noFill/>
        </p:spPr>
        <p:txBody>
          <a:bodyPr wrap="none" rtlCol="0">
            <a:spAutoFit/>
          </a:bodyPr>
          <a:lstStyle/>
          <a:p>
            <a:r>
              <a:rPr lang="en-US" dirty="0"/>
              <a:t>http://iconictranslation.com/2014/10/language-challenge-7-chinese/</a:t>
            </a:r>
          </a:p>
        </p:txBody>
      </p:sp>
    </p:spTree>
    <p:extLst>
      <p:ext uri="{BB962C8B-B14F-4D97-AF65-F5344CB8AC3E}">
        <p14:creationId xmlns:p14="http://schemas.microsoft.com/office/powerpoint/2010/main" val="3678710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37F4417-CCC4-4D12-B4E9-71E2DD533785}"/>
              </a:ext>
            </a:extLst>
          </p:cNvPr>
          <p:cNvPicPr>
            <a:picLocks noChangeAspect="1"/>
          </p:cNvPicPr>
          <p:nvPr/>
        </p:nvPicPr>
        <p:blipFill>
          <a:blip r:embed="rId2"/>
          <a:stretch>
            <a:fillRect/>
          </a:stretch>
        </p:blipFill>
        <p:spPr>
          <a:xfrm>
            <a:off x="0" y="2381477"/>
            <a:ext cx="12192000" cy="2095045"/>
          </a:xfrm>
          <a:prstGeom prst="rect">
            <a:avLst/>
          </a:prstGeom>
        </p:spPr>
      </p:pic>
      <p:sp>
        <p:nvSpPr>
          <p:cNvPr id="5" name="TextBox 4">
            <a:extLst>
              <a:ext uri="{FF2B5EF4-FFF2-40B4-BE49-F238E27FC236}">
                <a16:creationId xmlns:a16="http://schemas.microsoft.com/office/drawing/2014/main" xmlns="" id="{D70D464F-69C5-4292-8E01-3AD14452528A}"/>
              </a:ext>
            </a:extLst>
          </p:cNvPr>
          <p:cNvSpPr txBox="1"/>
          <p:nvPr/>
        </p:nvSpPr>
        <p:spPr>
          <a:xfrm>
            <a:off x="527538" y="6488723"/>
            <a:ext cx="2158796" cy="369332"/>
          </a:xfrm>
          <a:prstGeom prst="rect">
            <a:avLst/>
          </a:prstGeom>
          <a:noFill/>
        </p:spPr>
        <p:txBody>
          <a:bodyPr wrap="none" rtlCol="0">
            <a:spAutoFit/>
          </a:bodyPr>
          <a:lstStyle/>
          <a:p>
            <a:r>
              <a:rPr lang="en-US" dirty="0"/>
              <a:t>translate.google.com</a:t>
            </a:r>
          </a:p>
        </p:txBody>
      </p:sp>
    </p:spTree>
    <p:extLst>
      <p:ext uri="{BB962C8B-B14F-4D97-AF65-F5344CB8AC3E}">
        <p14:creationId xmlns:p14="http://schemas.microsoft.com/office/powerpoint/2010/main" val="160907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86C695D-D332-45B0-B287-BE1450B55E36}"/>
              </a:ext>
            </a:extLst>
          </p:cNvPr>
          <p:cNvPicPr>
            <a:picLocks noChangeAspect="1"/>
          </p:cNvPicPr>
          <p:nvPr/>
        </p:nvPicPr>
        <p:blipFill>
          <a:blip r:embed="rId2"/>
          <a:stretch>
            <a:fillRect/>
          </a:stretch>
        </p:blipFill>
        <p:spPr>
          <a:xfrm>
            <a:off x="3471862" y="1238250"/>
            <a:ext cx="5248275" cy="4381500"/>
          </a:xfrm>
          <a:prstGeom prst="rect">
            <a:avLst/>
          </a:prstGeom>
        </p:spPr>
      </p:pic>
      <p:sp>
        <p:nvSpPr>
          <p:cNvPr id="5" name="TextBox 4">
            <a:extLst>
              <a:ext uri="{FF2B5EF4-FFF2-40B4-BE49-F238E27FC236}">
                <a16:creationId xmlns:a16="http://schemas.microsoft.com/office/drawing/2014/main" xmlns="" id="{44974D4B-9D22-419E-A1AE-A63812B37B6C}"/>
              </a:ext>
            </a:extLst>
          </p:cNvPr>
          <p:cNvSpPr txBox="1"/>
          <p:nvPr/>
        </p:nvSpPr>
        <p:spPr>
          <a:xfrm>
            <a:off x="430823" y="6330462"/>
            <a:ext cx="6948056" cy="369332"/>
          </a:xfrm>
          <a:prstGeom prst="rect">
            <a:avLst/>
          </a:prstGeom>
          <a:noFill/>
        </p:spPr>
        <p:txBody>
          <a:bodyPr wrap="none" rtlCol="0">
            <a:spAutoFit/>
          </a:bodyPr>
          <a:lstStyle/>
          <a:p>
            <a:r>
              <a:rPr lang="en-US" dirty="0"/>
              <a:t>https://apkpure.com/sumit-text-summarization/com.karimo.sumit_final</a:t>
            </a:r>
          </a:p>
        </p:txBody>
      </p:sp>
    </p:spTree>
    <p:extLst>
      <p:ext uri="{BB962C8B-B14F-4D97-AF65-F5344CB8AC3E}">
        <p14:creationId xmlns:p14="http://schemas.microsoft.com/office/powerpoint/2010/main" val="214781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E49E760-B8B3-444D-84EC-423FE750C378}"/>
              </a:ext>
            </a:extLst>
          </p:cNvPr>
          <p:cNvPicPr>
            <a:picLocks noChangeAspect="1"/>
          </p:cNvPicPr>
          <p:nvPr/>
        </p:nvPicPr>
        <p:blipFill>
          <a:blip r:embed="rId3"/>
          <a:stretch>
            <a:fillRect/>
          </a:stretch>
        </p:blipFill>
        <p:spPr>
          <a:xfrm>
            <a:off x="851388" y="273333"/>
            <a:ext cx="10489223" cy="5444999"/>
          </a:xfrm>
          <a:prstGeom prst="rect">
            <a:avLst/>
          </a:prstGeom>
        </p:spPr>
      </p:pic>
      <p:sp>
        <p:nvSpPr>
          <p:cNvPr id="5" name="TextBox 4">
            <a:extLst>
              <a:ext uri="{FF2B5EF4-FFF2-40B4-BE49-F238E27FC236}">
                <a16:creationId xmlns:a16="http://schemas.microsoft.com/office/drawing/2014/main" xmlns="" id="{2A45A654-1ECE-4B52-A6D4-1750C1551B04}"/>
              </a:ext>
            </a:extLst>
          </p:cNvPr>
          <p:cNvSpPr txBox="1"/>
          <p:nvPr/>
        </p:nvSpPr>
        <p:spPr>
          <a:xfrm>
            <a:off x="316523" y="6427177"/>
            <a:ext cx="4372736" cy="369332"/>
          </a:xfrm>
          <a:prstGeom prst="rect">
            <a:avLst/>
          </a:prstGeom>
          <a:noFill/>
        </p:spPr>
        <p:txBody>
          <a:bodyPr wrap="none" rtlCol="0">
            <a:spAutoFit/>
          </a:bodyPr>
          <a:lstStyle/>
          <a:p>
            <a:r>
              <a:rPr lang="en-US" dirty="0"/>
              <a:t>https://www.bitext.com/sentiment-analysis/</a:t>
            </a:r>
          </a:p>
        </p:txBody>
      </p:sp>
    </p:spTree>
    <p:extLst>
      <p:ext uri="{BB962C8B-B14F-4D97-AF65-F5344CB8AC3E}">
        <p14:creationId xmlns:p14="http://schemas.microsoft.com/office/powerpoint/2010/main" val="2641024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33DE578-2D18-4A3D-84BE-D66DDCE355F1}"/>
              </a:ext>
            </a:extLst>
          </p:cNvPr>
          <p:cNvPicPr>
            <a:picLocks noChangeAspect="1"/>
          </p:cNvPicPr>
          <p:nvPr/>
        </p:nvPicPr>
        <p:blipFill>
          <a:blip r:embed="rId2"/>
          <a:stretch>
            <a:fillRect/>
          </a:stretch>
        </p:blipFill>
        <p:spPr>
          <a:xfrm>
            <a:off x="2364214" y="216511"/>
            <a:ext cx="7463571" cy="5826288"/>
          </a:xfrm>
          <a:prstGeom prst="rect">
            <a:avLst/>
          </a:prstGeom>
        </p:spPr>
      </p:pic>
      <p:sp>
        <p:nvSpPr>
          <p:cNvPr id="5" name="TextBox 4">
            <a:extLst>
              <a:ext uri="{FF2B5EF4-FFF2-40B4-BE49-F238E27FC236}">
                <a16:creationId xmlns:a16="http://schemas.microsoft.com/office/drawing/2014/main" xmlns="" id="{2152830E-9789-4178-8B77-20EF91B01471}"/>
              </a:ext>
            </a:extLst>
          </p:cNvPr>
          <p:cNvSpPr txBox="1"/>
          <p:nvPr/>
        </p:nvSpPr>
        <p:spPr>
          <a:xfrm>
            <a:off x="281354" y="6318323"/>
            <a:ext cx="8528360" cy="646331"/>
          </a:xfrm>
          <a:prstGeom prst="rect">
            <a:avLst/>
          </a:prstGeom>
          <a:noFill/>
        </p:spPr>
        <p:txBody>
          <a:bodyPr wrap="none" rtlCol="0">
            <a:spAutoFit/>
          </a:bodyPr>
          <a:lstStyle/>
          <a:p>
            <a:r>
              <a:rPr lang="en-US" dirty="0">
                <a:effectLst/>
              </a:rPr>
              <a:t>A. Agrawal </a:t>
            </a:r>
            <a:r>
              <a:rPr lang="en-US" i="1" dirty="0">
                <a:effectLst/>
              </a:rPr>
              <a:t>et al.</a:t>
            </a:r>
            <a:r>
              <a:rPr lang="en-US" dirty="0">
                <a:effectLst/>
              </a:rPr>
              <a:t>, “VQA: Visual Question Answering,” </a:t>
            </a:r>
            <a:r>
              <a:rPr lang="en-US" i="1" dirty="0">
                <a:effectLst/>
              </a:rPr>
              <a:t>arXiv:1505.00468 [</a:t>
            </a:r>
            <a:r>
              <a:rPr lang="en-US" i="1" dirty="0" err="1">
                <a:effectLst/>
              </a:rPr>
              <a:t>cs</a:t>
            </a:r>
            <a:r>
              <a:rPr lang="en-US" i="1" dirty="0">
                <a:effectLst/>
              </a:rPr>
              <a:t>]</a:t>
            </a:r>
            <a:r>
              <a:rPr lang="en-US" dirty="0">
                <a:effectLst/>
              </a:rPr>
              <a:t>, May 2015.</a:t>
            </a:r>
          </a:p>
          <a:p>
            <a:endParaRPr lang="en-US" dirty="0"/>
          </a:p>
        </p:txBody>
      </p:sp>
    </p:spTree>
    <p:extLst>
      <p:ext uri="{BB962C8B-B14F-4D97-AF65-F5344CB8AC3E}">
        <p14:creationId xmlns:p14="http://schemas.microsoft.com/office/powerpoint/2010/main" val="2436736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17E29A5-B40E-47C7-96F0-C2897EAB0953}"/>
              </a:ext>
            </a:extLst>
          </p:cNvPr>
          <p:cNvPicPr>
            <a:picLocks noChangeAspect="1"/>
          </p:cNvPicPr>
          <p:nvPr/>
        </p:nvPicPr>
        <p:blipFill>
          <a:blip r:embed="rId2"/>
          <a:stretch>
            <a:fillRect/>
          </a:stretch>
        </p:blipFill>
        <p:spPr>
          <a:xfrm>
            <a:off x="1266825" y="1571625"/>
            <a:ext cx="9658350" cy="3714750"/>
          </a:xfrm>
          <a:prstGeom prst="rect">
            <a:avLst/>
          </a:prstGeom>
        </p:spPr>
      </p:pic>
      <p:sp>
        <p:nvSpPr>
          <p:cNvPr id="5" name="TextBox 4">
            <a:extLst>
              <a:ext uri="{FF2B5EF4-FFF2-40B4-BE49-F238E27FC236}">
                <a16:creationId xmlns:a16="http://schemas.microsoft.com/office/drawing/2014/main" xmlns="" id="{F4D39868-E037-4C08-A94D-735A792DFC11}"/>
              </a:ext>
            </a:extLst>
          </p:cNvPr>
          <p:cNvSpPr txBox="1"/>
          <p:nvPr/>
        </p:nvSpPr>
        <p:spPr>
          <a:xfrm>
            <a:off x="430823" y="6154615"/>
            <a:ext cx="6456832" cy="369332"/>
          </a:xfrm>
          <a:prstGeom prst="rect">
            <a:avLst/>
          </a:prstGeom>
          <a:noFill/>
        </p:spPr>
        <p:txBody>
          <a:bodyPr wrap="none" rtlCol="0">
            <a:spAutoFit/>
          </a:bodyPr>
          <a:lstStyle/>
          <a:p>
            <a:r>
              <a:rPr lang="en-US" dirty="0"/>
              <a:t>https://matlab1.com/support-vector-machine-speech-recognition/</a:t>
            </a:r>
          </a:p>
        </p:txBody>
      </p:sp>
    </p:spTree>
    <p:extLst>
      <p:ext uri="{BB962C8B-B14F-4D97-AF65-F5344CB8AC3E}">
        <p14:creationId xmlns:p14="http://schemas.microsoft.com/office/powerpoint/2010/main" val="2544642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FC66C0DD-0284-475D-90F8-9B7873CBBDF4}"/>
              </a:ext>
            </a:extLst>
          </p:cNvPr>
          <p:cNvSpPr txBox="1"/>
          <p:nvPr/>
        </p:nvSpPr>
        <p:spPr>
          <a:xfrm>
            <a:off x="483577" y="6471138"/>
            <a:ext cx="7841506" cy="369332"/>
          </a:xfrm>
          <a:prstGeom prst="rect">
            <a:avLst/>
          </a:prstGeom>
          <a:noFill/>
        </p:spPr>
        <p:txBody>
          <a:bodyPr wrap="none" rtlCol="0">
            <a:spAutoFit/>
          </a:bodyPr>
          <a:lstStyle/>
          <a:p>
            <a:r>
              <a:rPr lang="en-US" dirty="0"/>
              <a:t>https://play.google.com/store/apps/details?id=com.google.android.tts&amp;hl=en_US</a:t>
            </a:r>
          </a:p>
        </p:txBody>
      </p:sp>
      <p:pic>
        <p:nvPicPr>
          <p:cNvPr id="2" name="Picture 1">
            <a:extLst>
              <a:ext uri="{FF2B5EF4-FFF2-40B4-BE49-F238E27FC236}">
                <a16:creationId xmlns:a16="http://schemas.microsoft.com/office/drawing/2014/main" xmlns="" id="{F1D7B68C-EDBB-4485-9081-EE81AA5E4100}"/>
              </a:ext>
            </a:extLst>
          </p:cNvPr>
          <p:cNvPicPr>
            <a:picLocks noChangeAspect="1"/>
          </p:cNvPicPr>
          <p:nvPr/>
        </p:nvPicPr>
        <p:blipFill>
          <a:blip r:embed="rId2"/>
          <a:stretch>
            <a:fillRect/>
          </a:stretch>
        </p:blipFill>
        <p:spPr>
          <a:xfrm>
            <a:off x="2548897" y="510702"/>
            <a:ext cx="7094205" cy="5836596"/>
          </a:xfrm>
          <a:prstGeom prst="rect">
            <a:avLst/>
          </a:prstGeom>
        </p:spPr>
      </p:pic>
    </p:spTree>
    <p:extLst>
      <p:ext uri="{BB962C8B-B14F-4D97-AF65-F5344CB8AC3E}">
        <p14:creationId xmlns:p14="http://schemas.microsoft.com/office/powerpoint/2010/main" val="2552070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69960E-0710-4290-90BB-5F65683735DC}"/>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xmlns="" id="{FC918B98-39E3-44FF-8B6E-5663E98728B1}"/>
              </a:ext>
            </a:extLst>
          </p:cNvPr>
          <p:cNvSpPr>
            <a:spLocks noGrp="1"/>
          </p:cNvSpPr>
          <p:nvPr>
            <p:ph idx="1"/>
          </p:nvPr>
        </p:nvSpPr>
        <p:spPr/>
        <p:txBody>
          <a:bodyPr/>
          <a:lstStyle/>
          <a:p>
            <a:pPr marL="0" indent="0" algn="ctr">
              <a:buNone/>
            </a:pPr>
            <a:r>
              <a:rPr lang="en-US" dirty="0"/>
              <a:t>“</a:t>
            </a:r>
            <a:r>
              <a:rPr lang="en-US" b="1" dirty="0"/>
              <a:t>Natural-language processing</a:t>
            </a:r>
            <a:r>
              <a:rPr lang="en-US" dirty="0"/>
              <a:t> (</a:t>
            </a:r>
            <a:r>
              <a:rPr lang="en-US" b="1" dirty="0"/>
              <a:t>NLP</a:t>
            </a:r>
            <a:r>
              <a:rPr lang="en-US" dirty="0"/>
              <a:t>) is an area of computer science and artificial intelligence concerned with the interactions between computers and human (natural) languages, in particular how to program computers to fruitfully process large amounts of natural language data.”</a:t>
            </a:r>
          </a:p>
          <a:p>
            <a:pPr marL="0" indent="0" algn="ctr">
              <a:buNone/>
            </a:pPr>
            <a:r>
              <a:rPr lang="en-US" dirty="0"/>
              <a:t>- Wikipedia</a:t>
            </a:r>
          </a:p>
        </p:txBody>
      </p:sp>
      <p:sp>
        <p:nvSpPr>
          <p:cNvPr id="4" name="TextBox 3">
            <a:extLst>
              <a:ext uri="{FF2B5EF4-FFF2-40B4-BE49-F238E27FC236}">
                <a16:creationId xmlns:a16="http://schemas.microsoft.com/office/drawing/2014/main" xmlns="" id="{EDBEA624-372B-4B4D-BCE8-AD05CD33FCE8}"/>
              </a:ext>
            </a:extLst>
          </p:cNvPr>
          <p:cNvSpPr txBox="1"/>
          <p:nvPr/>
        </p:nvSpPr>
        <p:spPr>
          <a:xfrm>
            <a:off x="382385" y="6450676"/>
            <a:ext cx="5743688" cy="369332"/>
          </a:xfrm>
          <a:prstGeom prst="rect">
            <a:avLst/>
          </a:prstGeom>
          <a:noFill/>
        </p:spPr>
        <p:txBody>
          <a:bodyPr wrap="none" rtlCol="0">
            <a:spAutoFit/>
          </a:bodyPr>
          <a:lstStyle/>
          <a:p>
            <a:r>
              <a:rPr lang="en-US" dirty="0"/>
              <a:t>https://en.wikipedia.org/wiki/Natural-language_processing</a:t>
            </a:r>
          </a:p>
        </p:txBody>
      </p:sp>
    </p:spTree>
    <p:extLst>
      <p:ext uri="{BB962C8B-B14F-4D97-AF65-F5344CB8AC3E}">
        <p14:creationId xmlns:p14="http://schemas.microsoft.com/office/powerpoint/2010/main" val="931729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BBF60A-A59A-4A8F-802E-477EB955F406}"/>
              </a:ext>
            </a:extLst>
          </p:cNvPr>
          <p:cNvSpPr>
            <a:spLocks noGrp="1"/>
          </p:cNvSpPr>
          <p:nvPr>
            <p:ph type="title"/>
          </p:nvPr>
        </p:nvSpPr>
        <p:spPr>
          <a:xfrm>
            <a:off x="838200" y="2766218"/>
            <a:ext cx="10515600" cy="1325563"/>
          </a:xfrm>
        </p:spPr>
        <p:txBody>
          <a:bodyPr/>
          <a:lstStyle/>
          <a:p>
            <a:pPr algn="ctr"/>
            <a:r>
              <a:rPr lang="en-US" dirty="0"/>
              <a:t>What makes it difficult?</a:t>
            </a:r>
          </a:p>
        </p:txBody>
      </p:sp>
    </p:spTree>
    <p:extLst>
      <p:ext uri="{BB962C8B-B14F-4D97-AF65-F5344CB8AC3E}">
        <p14:creationId xmlns:p14="http://schemas.microsoft.com/office/powerpoint/2010/main" val="4101368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69960E-0710-4290-90BB-5F65683735DC}"/>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xmlns="" id="{FC918B98-39E3-44FF-8B6E-5663E98728B1}"/>
              </a:ext>
            </a:extLst>
          </p:cNvPr>
          <p:cNvSpPr>
            <a:spLocks noGrp="1"/>
          </p:cNvSpPr>
          <p:nvPr>
            <p:ph idx="1"/>
          </p:nvPr>
        </p:nvSpPr>
        <p:spPr/>
        <p:txBody>
          <a:bodyPr/>
          <a:lstStyle/>
          <a:p>
            <a:pPr marL="0" indent="0" algn="ctr">
              <a:buNone/>
            </a:pPr>
            <a:r>
              <a:rPr lang="en-US" dirty="0"/>
              <a:t>“</a:t>
            </a:r>
            <a:r>
              <a:rPr lang="en-US" b="1" dirty="0"/>
              <a:t>Natural-language processing</a:t>
            </a:r>
            <a:r>
              <a:rPr lang="en-US" dirty="0"/>
              <a:t> (</a:t>
            </a:r>
            <a:r>
              <a:rPr lang="en-US" b="1" dirty="0"/>
              <a:t>NLP</a:t>
            </a:r>
            <a:r>
              <a:rPr lang="en-US" dirty="0"/>
              <a:t>) is an area of computer science and artificial intelligence concerned with the interactions between computers and human (natural) languages, in particular how to program computers to fruitfully process large amounts of natural language data.”</a:t>
            </a:r>
          </a:p>
          <a:p>
            <a:pPr marL="0" indent="0" algn="ctr">
              <a:buNone/>
            </a:pPr>
            <a:r>
              <a:rPr lang="en-US" dirty="0"/>
              <a:t>- Wikipedia</a:t>
            </a:r>
          </a:p>
        </p:txBody>
      </p:sp>
      <p:sp>
        <p:nvSpPr>
          <p:cNvPr id="4" name="TextBox 3">
            <a:extLst>
              <a:ext uri="{FF2B5EF4-FFF2-40B4-BE49-F238E27FC236}">
                <a16:creationId xmlns:a16="http://schemas.microsoft.com/office/drawing/2014/main" xmlns="" id="{EDBEA624-372B-4B4D-BCE8-AD05CD33FCE8}"/>
              </a:ext>
            </a:extLst>
          </p:cNvPr>
          <p:cNvSpPr txBox="1"/>
          <p:nvPr/>
        </p:nvSpPr>
        <p:spPr>
          <a:xfrm>
            <a:off x="382385" y="6450676"/>
            <a:ext cx="5743688" cy="369332"/>
          </a:xfrm>
          <a:prstGeom prst="rect">
            <a:avLst/>
          </a:prstGeom>
          <a:noFill/>
        </p:spPr>
        <p:txBody>
          <a:bodyPr wrap="none" rtlCol="0">
            <a:spAutoFit/>
          </a:bodyPr>
          <a:lstStyle/>
          <a:p>
            <a:r>
              <a:rPr lang="en-US" dirty="0"/>
              <a:t>https://en.wikipedia.org/wiki/Natural-language_processing</a:t>
            </a:r>
          </a:p>
        </p:txBody>
      </p:sp>
    </p:spTree>
    <p:extLst>
      <p:ext uri="{BB962C8B-B14F-4D97-AF65-F5344CB8AC3E}">
        <p14:creationId xmlns:p14="http://schemas.microsoft.com/office/powerpoint/2010/main" val="2223274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37F4417-CCC4-4D12-B4E9-71E2DD533785}"/>
              </a:ext>
            </a:extLst>
          </p:cNvPr>
          <p:cNvPicPr>
            <a:picLocks noChangeAspect="1"/>
          </p:cNvPicPr>
          <p:nvPr/>
        </p:nvPicPr>
        <p:blipFill>
          <a:blip r:embed="rId2"/>
          <a:stretch>
            <a:fillRect/>
          </a:stretch>
        </p:blipFill>
        <p:spPr>
          <a:xfrm>
            <a:off x="0" y="2381477"/>
            <a:ext cx="12192000" cy="2095045"/>
          </a:xfrm>
          <a:prstGeom prst="rect">
            <a:avLst/>
          </a:prstGeom>
        </p:spPr>
      </p:pic>
      <p:sp>
        <p:nvSpPr>
          <p:cNvPr id="5" name="TextBox 4">
            <a:extLst>
              <a:ext uri="{FF2B5EF4-FFF2-40B4-BE49-F238E27FC236}">
                <a16:creationId xmlns:a16="http://schemas.microsoft.com/office/drawing/2014/main" xmlns="" id="{D70D464F-69C5-4292-8E01-3AD14452528A}"/>
              </a:ext>
            </a:extLst>
          </p:cNvPr>
          <p:cNvSpPr txBox="1"/>
          <p:nvPr/>
        </p:nvSpPr>
        <p:spPr>
          <a:xfrm>
            <a:off x="527538" y="6488723"/>
            <a:ext cx="2158796" cy="369332"/>
          </a:xfrm>
          <a:prstGeom prst="rect">
            <a:avLst/>
          </a:prstGeom>
          <a:noFill/>
        </p:spPr>
        <p:txBody>
          <a:bodyPr wrap="none" rtlCol="0">
            <a:spAutoFit/>
          </a:bodyPr>
          <a:lstStyle/>
          <a:p>
            <a:r>
              <a:rPr lang="en-US" dirty="0"/>
              <a:t>translate.google.com</a:t>
            </a:r>
          </a:p>
        </p:txBody>
      </p:sp>
    </p:spTree>
    <p:extLst>
      <p:ext uri="{BB962C8B-B14F-4D97-AF65-F5344CB8AC3E}">
        <p14:creationId xmlns:p14="http://schemas.microsoft.com/office/powerpoint/2010/main" val="312315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9EDDD69-1AAA-4D13-8D3C-07F3F4E8E72A}"/>
              </a:ext>
            </a:extLst>
          </p:cNvPr>
          <p:cNvPicPr>
            <a:picLocks noChangeAspect="1"/>
          </p:cNvPicPr>
          <p:nvPr/>
        </p:nvPicPr>
        <p:blipFill>
          <a:blip r:embed="rId2"/>
          <a:stretch>
            <a:fillRect/>
          </a:stretch>
        </p:blipFill>
        <p:spPr>
          <a:xfrm>
            <a:off x="2028825" y="1800225"/>
            <a:ext cx="8134350" cy="3257550"/>
          </a:xfrm>
          <a:prstGeom prst="rect">
            <a:avLst/>
          </a:prstGeom>
        </p:spPr>
      </p:pic>
      <p:sp>
        <p:nvSpPr>
          <p:cNvPr id="5" name="TextBox 4">
            <a:extLst>
              <a:ext uri="{FF2B5EF4-FFF2-40B4-BE49-F238E27FC236}">
                <a16:creationId xmlns:a16="http://schemas.microsoft.com/office/drawing/2014/main" xmlns="" id="{CF3D27C3-9D27-4EC5-A809-C40A0E54E486}"/>
              </a:ext>
            </a:extLst>
          </p:cNvPr>
          <p:cNvSpPr txBox="1"/>
          <p:nvPr/>
        </p:nvSpPr>
        <p:spPr>
          <a:xfrm>
            <a:off x="448408" y="6330462"/>
            <a:ext cx="9098453" cy="369332"/>
          </a:xfrm>
          <a:prstGeom prst="rect">
            <a:avLst/>
          </a:prstGeom>
          <a:noFill/>
        </p:spPr>
        <p:txBody>
          <a:bodyPr wrap="none" rtlCol="0">
            <a:spAutoFit/>
          </a:bodyPr>
          <a:lstStyle/>
          <a:p>
            <a:r>
              <a:rPr lang="en-US" dirty="0"/>
              <a:t>https://www.ecenglish.com/en/social/blog/ec-central/2015/11/23/vocab-review-homophones</a:t>
            </a:r>
          </a:p>
        </p:txBody>
      </p:sp>
    </p:spTree>
    <p:extLst>
      <p:ext uri="{BB962C8B-B14F-4D97-AF65-F5344CB8AC3E}">
        <p14:creationId xmlns:p14="http://schemas.microsoft.com/office/powerpoint/2010/main" val="2355477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1D278D4-2C5B-494B-AB66-6D253259F140}"/>
              </a:ext>
            </a:extLst>
          </p:cNvPr>
          <p:cNvPicPr>
            <a:picLocks noChangeAspect="1"/>
          </p:cNvPicPr>
          <p:nvPr/>
        </p:nvPicPr>
        <p:blipFill rotWithShape="1">
          <a:blip r:embed="rId2"/>
          <a:srcRect l="3395" t="3036" r="2385" b="1957"/>
          <a:stretch/>
        </p:blipFill>
        <p:spPr>
          <a:xfrm>
            <a:off x="3525715" y="1899138"/>
            <a:ext cx="5196254" cy="3094894"/>
          </a:xfrm>
          <a:prstGeom prst="rect">
            <a:avLst/>
          </a:prstGeom>
        </p:spPr>
      </p:pic>
      <p:sp>
        <p:nvSpPr>
          <p:cNvPr id="5" name="TextBox 4">
            <a:extLst>
              <a:ext uri="{FF2B5EF4-FFF2-40B4-BE49-F238E27FC236}">
                <a16:creationId xmlns:a16="http://schemas.microsoft.com/office/drawing/2014/main" xmlns="" id="{78FA4BBC-7265-415E-B858-07A6F8B9F093}"/>
              </a:ext>
            </a:extLst>
          </p:cNvPr>
          <p:cNvSpPr txBox="1"/>
          <p:nvPr/>
        </p:nvSpPr>
        <p:spPr>
          <a:xfrm>
            <a:off x="228600" y="6506308"/>
            <a:ext cx="7964744" cy="369332"/>
          </a:xfrm>
          <a:prstGeom prst="rect">
            <a:avLst/>
          </a:prstGeom>
          <a:noFill/>
        </p:spPr>
        <p:txBody>
          <a:bodyPr wrap="none" rtlCol="0">
            <a:spAutoFit/>
          </a:bodyPr>
          <a:lstStyle/>
          <a:p>
            <a:r>
              <a:rPr lang="en-US" dirty="0"/>
              <a:t>https://i.pinimg.com/originals/0a/92/15/0a921501fa2c6ad60f2e7cde0c8e90a4.jpg</a:t>
            </a:r>
          </a:p>
        </p:txBody>
      </p:sp>
    </p:spTree>
    <p:extLst>
      <p:ext uri="{BB962C8B-B14F-4D97-AF65-F5344CB8AC3E}">
        <p14:creationId xmlns:p14="http://schemas.microsoft.com/office/powerpoint/2010/main" val="2504991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B5B06D9A-3C66-477E-9B87-3F4F0FC6354B}"/>
              </a:ext>
            </a:extLst>
          </p:cNvPr>
          <p:cNvSpPr txBox="1"/>
          <p:nvPr/>
        </p:nvSpPr>
        <p:spPr>
          <a:xfrm>
            <a:off x="395654" y="6145823"/>
            <a:ext cx="5892832" cy="369332"/>
          </a:xfrm>
          <a:prstGeom prst="rect">
            <a:avLst/>
          </a:prstGeom>
          <a:noFill/>
        </p:spPr>
        <p:txBody>
          <a:bodyPr wrap="none" rtlCol="0">
            <a:spAutoFit/>
          </a:bodyPr>
          <a:lstStyle/>
          <a:p>
            <a:r>
              <a:rPr lang="en-US" dirty="0"/>
              <a:t>https://www.creators.com/read/speed-bump/02/16/165650</a:t>
            </a:r>
          </a:p>
        </p:txBody>
      </p:sp>
      <p:pic>
        <p:nvPicPr>
          <p:cNvPr id="7" name="Picture 6">
            <a:extLst>
              <a:ext uri="{FF2B5EF4-FFF2-40B4-BE49-F238E27FC236}">
                <a16:creationId xmlns:a16="http://schemas.microsoft.com/office/drawing/2014/main" xmlns="" id="{54F1A9B8-7156-4469-8B53-2DC482FEEAC9}"/>
              </a:ext>
            </a:extLst>
          </p:cNvPr>
          <p:cNvPicPr>
            <a:picLocks noChangeAspect="1"/>
          </p:cNvPicPr>
          <p:nvPr/>
        </p:nvPicPr>
        <p:blipFill>
          <a:blip r:embed="rId2"/>
          <a:stretch>
            <a:fillRect/>
          </a:stretch>
        </p:blipFill>
        <p:spPr>
          <a:xfrm>
            <a:off x="3914775" y="1233487"/>
            <a:ext cx="4362450" cy="4391025"/>
          </a:xfrm>
          <a:prstGeom prst="rect">
            <a:avLst/>
          </a:prstGeom>
        </p:spPr>
      </p:pic>
    </p:spTree>
    <p:extLst>
      <p:ext uri="{BB962C8B-B14F-4D97-AF65-F5344CB8AC3E}">
        <p14:creationId xmlns:p14="http://schemas.microsoft.com/office/powerpoint/2010/main" val="2383108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266FED9-B841-405E-B0DA-0FDC676C53AC}"/>
              </a:ext>
            </a:extLst>
          </p:cNvPr>
          <p:cNvPicPr>
            <a:picLocks noChangeAspect="1"/>
          </p:cNvPicPr>
          <p:nvPr/>
        </p:nvPicPr>
        <p:blipFill>
          <a:blip r:embed="rId3"/>
          <a:stretch>
            <a:fillRect/>
          </a:stretch>
        </p:blipFill>
        <p:spPr>
          <a:xfrm>
            <a:off x="1619250" y="2147746"/>
            <a:ext cx="8953500" cy="1704975"/>
          </a:xfrm>
          <a:prstGeom prst="rect">
            <a:avLst/>
          </a:prstGeom>
        </p:spPr>
      </p:pic>
      <p:sp>
        <p:nvSpPr>
          <p:cNvPr id="5" name="TextBox 4">
            <a:extLst>
              <a:ext uri="{FF2B5EF4-FFF2-40B4-BE49-F238E27FC236}">
                <a16:creationId xmlns:a16="http://schemas.microsoft.com/office/drawing/2014/main" xmlns="" id="{9A65AE85-A909-4957-AB4C-77EF45F708B1}"/>
              </a:ext>
            </a:extLst>
          </p:cNvPr>
          <p:cNvSpPr txBox="1"/>
          <p:nvPr/>
        </p:nvSpPr>
        <p:spPr>
          <a:xfrm>
            <a:off x="316523" y="6462346"/>
            <a:ext cx="10097188" cy="369332"/>
          </a:xfrm>
          <a:prstGeom prst="rect">
            <a:avLst/>
          </a:prstGeom>
          <a:noFill/>
        </p:spPr>
        <p:txBody>
          <a:bodyPr wrap="none" rtlCol="0">
            <a:spAutoFit/>
          </a:bodyPr>
          <a:lstStyle/>
          <a:p>
            <a:r>
              <a:rPr lang="en-US" dirty="0"/>
              <a:t>http://what-when-how.com/how-to-build-a-digital-library/word-segmentation-and-sorting-digital-library/</a:t>
            </a:r>
          </a:p>
        </p:txBody>
      </p:sp>
    </p:spTree>
    <p:extLst>
      <p:ext uri="{BB962C8B-B14F-4D97-AF65-F5344CB8AC3E}">
        <p14:creationId xmlns:p14="http://schemas.microsoft.com/office/powerpoint/2010/main" val="542386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3F60A23-0333-45C8-AE52-A13F1A814A13}"/>
              </a:ext>
            </a:extLst>
          </p:cNvPr>
          <p:cNvPicPr>
            <a:picLocks noChangeAspect="1"/>
          </p:cNvPicPr>
          <p:nvPr/>
        </p:nvPicPr>
        <p:blipFill>
          <a:blip r:embed="rId2"/>
          <a:stretch>
            <a:fillRect/>
          </a:stretch>
        </p:blipFill>
        <p:spPr>
          <a:xfrm>
            <a:off x="3152775" y="1924050"/>
            <a:ext cx="5886450" cy="3009900"/>
          </a:xfrm>
          <a:prstGeom prst="rect">
            <a:avLst/>
          </a:prstGeom>
        </p:spPr>
      </p:pic>
      <p:sp>
        <p:nvSpPr>
          <p:cNvPr id="5" name="TextBox 4">
            <a:extLst>
              <a:ext uri="{FF2B5EF4-FFF2-40B4-BE49-F238E27FC236}">
                <a16:creationId xmlns:a16="http://schemas.microsoft.com/office/drawing/2014/main" xmlns="" id="{52382646-EBE0-43C9-8D28-31CD730C0C1D}"/>
              </a:ext>
            </a:extLst>
          </p:cNvPr>
          <p:cNvSpPr txBox="1"/>
          <p:nvPr/>
        </p:nvSpPr>
        <p:spPr>
          <a:xfrm>
            <a:off x="290146" y="6268915"/>
            <a:ext cx="7716921" cy="369332"/>
          </a:xfrm>
          <a:prstGeom prst="rect">
            <a:avLst/>
          </a:prstGeom>
          <a:noFill/>
        </p:spPr>
        <p:txBody>
          <a:bodyPr wrap="none" rtlCol="0">
            <a:spAutoFit/>
          </a:bodyPr>
          <a:lstStyle/>
          <a:p>
            <a:r>
              <a:rPr lang="en-US" dirty="0"/>
              <a:t>http://onthesannyside.blogspot.com/2015/08/fun-with-dangling-modifiers.html</a:t>
            </a:r>
          </a:p>
        </p:txBody>
      </p:sp>
    </p:spTree>
    <p:extLst>
      <p:ext uri="{BB962C8B-B14F-4D97-AF65-F5344CB8AC3E}">
        <p14:creationId xmlns:p14="http://schemas.microsoft.com/office/powerpoint/2010/main" val="1947087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6408A3E-9798-43BD-8B1A-BA7876AEE2D1}"/>
              </a:ext>
            </a:extLst>
          </p:cNvPr>
          <p:cNvPicPr>
            <a:picLocks noChangeAspect="1"/>
          </p:cNvPicPr>
          <p:nvPr/>
        </p:nvPicPr>
        <p:blipFill>
          <a:blip r:embed="rId2"/>
          <a:stretch>
            <a:fillRect/>
          </a:stretch>
        </p:blipFill>
        <p:spPr>
          <a:xfrm>
            <a:off x="2957512" y="881062"/>
            <a:ext cx="6276975" cy="5095875"/>
          </a:xfrm>
          <a:prstGeom prst="rect">
            <a:avLst/>
          </a:prstGeom>
        </p:spPr>
      </p:pic>
      <p:sp>
        <p:nvSpPr>
          <p:cNvPr id="6" name="TextBox 5">
            <a:extLst>
              <a:ext uri="{FF2B5EF4-FFF2-40B4-BE49-F238E27FC236}">
                <a16:creationId xmlns:a16="http://schemas.microsoft.com/office/drawing/2014/main" xmlns="" id="{64FF75DC-A0FB-4F5B-95E2-C0C190ABF7B6}"/>
              </a:ext>
            </a:extLst>
          </p:cNvPr>
          <p:cNvSpPr txBox="1"/>
          <p:nvPr/>
        </p:nvSpPr>
        <p:spPr>
          <a:xfrm>
            <a:off x="553915" y="6497515"/>
            <a:ext cx="3253327" cy="369332"/>
          </a:xfrm>
          <a:prstGeom prst="rect">
            <a:avLst/>
          </a:prstGeom>
          <a:noFill/>
        </p:spPr>
        <p:txBody>
          <a:bodyPr wrap="none" rtlCol="0">
            <a:spAutoFit/>
          </a:bodyPr>
          <a:lstStyle/>
          <a:p>
            <a:r>
              <a:rPr lang="en-US" dirty="0"/>
              <a:t>http://explosm.net/comics/1206</a:t>
            </a:r>
          </a:p>
        </p:txBody>
      </p:sp>
    </p:spTree>
    <p:extLst>
      <p:ext uri="{BB962C8B-B14F-4D97-AF65-F5344CB8AC3E}">
        <p14:creationId xmlns:p14="http://schemas.microsoft.com/office/powerpoint/2010/main" val="2338183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1CFC2AF-9F3B-415D-84FC-7D0FF446C805}"/>
              </a:ext>
            </a:extLst>
          </p:cNvPr>
          <p:cNvPicPr>
            <a:picLocks noChangeAspect="1"/>
          </p:cNvPicPr>
          <p:nvPr/>
        </p:nvPicPr>
        <p:blipFill>
          <a:blip r:embed="rId3"/>
          <a:stretch>
            <a:fillRect/>
          </a:stretch>
        </p:blipFill>
        <p:spPr>
          <a:xfrm>
            <a:off x="3933297" y="567104"/>
            <a:ext cx="4325405" cy="5723792"/>
          </a:xfrm>
          <a:prstGeom prst="rect">
            <a:avLst/>
          </a:prstGeom>
        </p:spPr>
      </p:pic>
      <p:sp>
        <p:nvSpPr>
          <p:cNvPr id="5" name="TextBox 4">
            <a:extLst>
              <a:ext uri="{FF2B5EF4-FFF2-40B4-BE49-F238E27FC236}">
                <a16:creationId xmlns:a16="http://schemas.microsoft.com/office/drawing/2014/main" xmlns="" id="{0F073715-D9B2-44B5-9070-86D8F3D4B61E}"/>
              </a:ext>
            </a:extLst>
          </p:cNvPr>
          <p:cNvSpPr txBox="1"/>
          <p:nvPr/>
        </p:nvSpPr>
        <p:spPr>
          <a:xfrm>
            <a:off x="228600" y="6488668"/>
            <a:ext cx="4271554" cy="369332"/>
          </a:xfrm>
          <a:prstGeom prst="rect">
            <a:avLst/>
          </a:prstGeom>
          <a:noFill/>
        </p:spPr>
        <p:txBody>
          <a:bodyPr wrap="none" rtlCol="0">
            <a:spAutoFit/>
          </a:bodyPr>
          <a:lstStyle/>
          <a:p>
            <a:r>
              <a:rPr lang="en-US" dirty="0"/>
              <a:t>https://imgur.com/r/thesimpsons/1ZKxV5O</a:t>
            </a:r>
          </a:p>
        </p:txBody>
      </p:sp>
    </p:spTree>
    <p:extLst>
      <p:ext uri="{BB962C8B-B14F-4D97-AF65-F5344CB8AC3E}">
        <p14:creationId xmlns:p14="http://schemas.microsoft.com/office/powerpoint/2010/main" val="861989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69960E-0710-4290-90BB-5F65683735DC}"/>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xmlns="" id="{FC918B98-39E3-44FF-8B6E-5663E98728B1}"/>
              </a:ext>
            </a:extLst>
          </p:cNvPr>
          <p:cNvSpPr>
            <a:spLocks noGrp="1"/>
          </p:cNvSpPr>
          <p:nvPr>
            <p:ph idx="1"/>
          </p:nvPr>
        </p:nvSpPr>
        <p:spPr/>
        <p:txBody>
          <a:bodyPr/>
          <a:lstStyle/>
          <a:p>
            <a:pPr marL="0" indent="0" algn="ctr">
              <a:buNone/>
            </a:pPr>
            <a:r>
              <a:rPr lang="en-US" dirty="0"/>
              <a:t>“Natural-language processing (NLP) is an area of </a:t>
            </a:r>
            <a:r>
              <a:rPr lang="en-US" b="1" dirty="0"/>
              <a:t>computer science and artificial intelligence </a:t>
            </a:r>
            <a:r>
              <a:rPr lang="en-US" dirty="0"/>
              <a:t>concerned with the interactions between computers and human (natural) languages, in particular how to program computers to fruitfully process large amounts of natural language data.”</a:t>
            </a:r>
          </a:p>
          <a:p>
            <a:pPr marL="0" indent="0" algn="ctr">
              <a:buNone/>
            </a:pPr>
            <a:r>
              <a:rPr lang="en-US" dirty="0"/>
              <a:t>- Wikipedia</a:t>
            </a:r>
          </a:p>
        </p:txBody>
      </p:sp>
      <p:sp>
        <p:nvSpPr>
          <p:cNvPr id="4" name="TextBox 3">
            <a:extLst>
              <a:ext uri="{FF2B5EF4-FFF2-40B4-BE49-F238E27FC236}">
                <a16:creationId xmlns:a16="http://schemas.microsoft.com/office/drawing/2014/main" xmlns="" id="{EDBEA624-372B-4B4D-BCE8-AD05CD33FCE8}"/>
              </a:ext>
            </a:extLst>
          </p:cNvPr>
          <p:cNvSpPr txBox="1"/>
          <p:nvPr/>
        </p:nvSpPr>
        <p:spPr>
          <a:xfrm>
            <a:off x="382385" y="6450676"/>
            <a:ext cx="5743688" cy="369332"/>
          </a:xfrm>
          <a:prstGeom prst="rect">
            <a:avLst/>
          </a:prstGeom>
          <a:noFill/>
        </p:spPr>
        <p:txBody>
          <a:bodyPr wrap="none" rtlCol="0">
            <a:spAutoFit/>
          </a:bodyPr>
          <a:lstStyle/>
          <a:p>
            <a:r>
              <a:rPr lang="en-US" dirty="0"/>
              <a:t>https://en.wikipedia.org/wiki/Natural-language_processing</a:t>
            </a:r>
          </a:p>
        </p:txBody>
      </p:sp>
    </p:spTree>
    <p:extLst>
      <p:ext uri="{BB962C8B-B14F-4D97-AF65-F5344CB8AC3E}">
        <p14:creationId xmlns:p14="http://schemas.microsoft.com/office/powerpoint/2010/main" val="2139200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A90EB0-8369-4399-91E0-FA372BB7FCCD}"/>
              </a:ext>
            </a:extLst>
          </p:cNvPr>
          <p:cNvSpPr>
            <a:spLocks noGrp="1"/>
          </p:cNvSpPr>
          <p:nvPr>
            <p:ph type="title"/>
          </p:nvPr>
        </p:nvSpPr>
        <p:spPr/>
        <p:txBody>
          <a:bodyPr/>
          <a:lstStyle/>
          <a:p>
            <a:r>
              <a:rPr lang="en-US" dirty="0"/>
              <a:t>How does it work?</a:t>
            </a:r>
          </a:p>
        </p:txBody>
      </p:sp>
      <p:sp>
        <p:nvSpPr>
          <p:cNvPr id="3" name="Text Placeholder 2">
            <a:extLst>
              <a:ext uri="{FF2B5EF4-FFF2-40B4-BE49-F238E27FC236}">
                <a16:creationId xmlns:a16="http://schemas.microsoft.com/office/drawing/2014/main" xmlns="" id="{65C440A8-BD6B-4E31-9859-636FAB8718D2}"/>
              </a:ext>
            </a:extLst>
          </p:cNvPr>
          <p:cNvSpPr>
            <a:spLocks noGrp="1"/>
          </p:cNvSpPr>
          <p:nvPr>
            <p:ph type="body" idx="1"/>
          </p:nvPr>
        </p:nvSpPr>
        <p:spPr/>
        <p:txBody>
          <a:bodyPr/>
          <a:lstStyle/>
          <a:p>
            <a:r>
              <a:rPr lang="en-US" dirty="0"/>
              <a:t>…and how can we make it work?</a:t>
            </a:r>
          </a:p>
        </p:txBody>
      </p:sp>
    </p:spTree>
    <p:extLst>
      <p:ext uri="{BB962C8B-B14F-4D97-AF65-F5344CB8AC3E}">
        <p14:creationId xmlns:p14="http://schemas.microsoft.com/office/powerpoint/2010/main" val="1449710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Learning</a:t>
            </a:r>
          </a:p>
        </p:txBody>
      </p:sp>
      <p:sp>
        <p:nvSpPr>
          <p:cNvPr id="3" name="Content Placeholder 2"/>
          <p:cNvSpPr>
            <a:spLocks noGrp="1"/>
          </p:cNvSpPr>
          <p:nvPr>
            <p:ph idx="1"/>
          </p:nvPr>
        </p:nvSpPr>
        <p:spPr>
          <a:xfrm>
            <a:off x="838200" y="1690688"/>
            <a:ext cx="10515600" cy="4486275"/>
          </a:xfrm>
        </p:spPr>
        <p:txBody>
          <a:bodyPr/>
          <a:lstStyle/>
          <a:p>
            <a:r>
              <a:rPr lang="en-US" dirty="0"/>
              <a:t>Statistical learning: learning how to understand and speak language by analyzing how others speak</a:t>
            </a:r>
          </a:p>
          <a:p>
            <a:pPr lvl="1"/>
            <a:r>
              <a:rPr lang="en-US" dirty="0"/>
              <a:t>Word frequencies, word order, recurring grammatical patterns</a:t>
            </a:r>
          </a:p>
          <a:p>
            <a:r>
              <a:rPr lang="en-US" dirty="0"/>
              <a:t>Segmentation: 8-month-old infants react differently to </a:t>
            </a:r>
            <a:r>
              <a:rPr lang="en-US" dirty="0" err="1"/>
              <a:t>pseudowords</a:t>
            </a:r>
            <a:r>
              <a:rPr lang="en-US" dirty="0"/>
              <a:t> than non-words after 2 minutes of exposure to nonsense speech</a:t>
            </a:r>
          </a:p>
          <a:p>
            <a:r>
              <a:rPr lang="en-US" dirty="0"/>
              <a:t>Examples:</a:t>
            </a:r>
          </a:p>
          <a:p>
            <a:pPr lvl="1"/>
            <a:r>
              <a:rPr lang="en-US" dirty="0"/>
              <a:t>“Powerful </a:t>
            </a:r>
            <a:r>
              <a:rPr lang="en-US" dirty="0" smtClean="0"/>
              <a:t>coffee”</a:t>
            </a:r>
            <a:endParaRPr lang="en-US" dirty="0"/>
          </a:p>
          <a:p>
            <a:pPr lvl="1"/>
            <a:r>
              <a:rPr lang="en-US" dirty="0"/>
              <a:t>“Strong rain”</a:t>
            </a:r>
          </a:p>
          <a:p>
            <a:pPr lvl="1"/>
            <a:r>
              <a:rPr lang="en-US" dirty="0" smtClean="0"/>
              <a:t>“Profound sleep”</a:t>
            </a:r>
            <a:endParaRPr lang="en-US" dirty="0"/>
          </a:p>
          <a:p>
            <a:endParaRPr lang="en-US" dirty="0"/>
          </a:p>
        </p:txBody>
      </p:sp>
      <p:pic>
        <p:nvPicPr>
          <p:cNvPr id="4" name="Picture 3"/>
          <p:cNvPicPr>
            <a:picLocks noChangeAspect="1"/>
          </p:cNvPicPr>
          <p:nvPr/>
        </p:nvPicPr>
        <p:blipFill>
          <a:blip r:embed="rId2"/>
          <a:stretch>
            <a:fillRect/>
          </a:stretch>
        </p:blipFill>
        <p:spPr>
          <a:xfrm>
            <a:off x="5691673" y="4856579"/>
            <a:ext cx="5438191" cy="1320384"/>
          </a:xfrm>
          <a:prstGeom prst="rect">
            <a:avLst/>
          </a:prstGeom>
        </p:spPr>
      </p:pic>
      <p:sp>
        <p:nvSpPr>
          <p:cNvPr id="5" name="Rectangle 4"/>
          <p:cNvSpPr/>
          <p:nvPr/>
        </p:nvSpPr>
        <p:spPr>
          <a:xfrm>
            <a:off x="8345498" y="6550223"/>
            <a:ext cx="3846502" cy="307777"/>
          </a:xfrm>
          <a:prstGeom prst="rect">
            <a:avLst/>
          </a:prstGeom>
        </p:spPr>
        <p:txBody>
          <a:bodyPr wrap="none">
            <a:spAutoFit/>
          </a:bodyPr>
          <a:lstStyle/>
          <a:p>
            <a:r>
              <a:rPr lang="en-US" sz="1400" dirty="0"/>
              <a:t>http://</a:t>
            </a:r>
            <a:r>
              <a:rPr lang="en-US" sz="1400" dirty="0" err="1"/>
              <a:t>akenney.github.io</a:t>
            </a:r>
            <a:r>
              <a:rPr lang="en-US" sz="1400" dirty="0"/>
              <a:t>/mind-cascade/language/</a:t>
            </a:r>
          </a:p>
        </p:txBody>
      </p:sp>
    </p:spTree>
    <p:extLst>
      <p:ext uri="{BB962C8B-B14F-4D97-AF65-F5344CB8AC3E}">
        <p14:creationId xmlns:p14="http://schemas.microsoft.com/office/powerpoint/2010/main" val="489808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7" y="723900"/>
            <a:ext cx="5157787" cy="823912"/>
          </a:xfrm>
        </p:spPr>
        <p:txBody>
          <a:bodyPr>
            <a:noAutofit/>
          </a:bodyPr>
          <a:lstStyle/>
          <a:p>
            <a:r>
              <a:rPr lang="en-US" sz="2800" dirty="0"/>
              <a:t>Natural Language Understanding</a:t>
            </a:r>
          </a:p>
        </p:txBody>
      </p:sp>
      <p:sp>
        <p:nvSpPr>
          <p:cNvPr id="4" name="Content Placeholder 3"/>
          <p:cNvSpPr>
            <a:spLocks noGrp="1"/>
          </p:cNvSpPr>
          <p:nvPr>
            <p:ph sz="half" idx="2"/>
          </p:nvPr>
        </p:nvSpPr>
        <p:spPr>
          <a:xfrm>
            <a:off x="839786" y="1710267"/>
            <a:ext cx="5157787" cy="2145462"/>
          </a:xfrm>
        </p:spPr>
        <p:txBody>
          <a:bodyPr>
            <a:normAutofit fontScale="92500" lnSpcReduction="20000"/>
          </a:bodyPr>
          <a:lstStyle/>
          <a:p>
            <a:r>
              <a:rPr lang="en-US" sz="2400" dirty="0"/>
              <a:t>Break speech down into letter / sound chunks</a:t>
            </a:r>
          </a:p>
          <a:p>
            <a:r>
              <a:rPr lang="en-US" sz="2400" dirty="0"/>
              <a:t>Compare to recorded phonemes and pick likeliest combinations</a:t>
            </a:r>
          </a:p>
          <a:p>
            <a:pPr lvl="1"/>
            <a:r>
              <a:rPr lang="en-US" sz="2000" dirty="0"/>
              <a:t>Thank back to Hangman</a:t>
            </a:r>
          </a:p>
          <a:p>
            <a:pPr lvl="1"/>
            <a:r>
              <a:rPr lang="en-US" sz="2000" dirty="0"/>
              <a:t>Garden path sentences</a:t>
            </a:r>
          </a:p>
          <a:p>
            <a:r>
              <a:rPr lang="en-US" sz="2800" dirty="0"/>
              <a:t>Get the important question words</a:t>
            </a:r>
          </a:p>
          <a:p>
            <a:endParaRPr lang="en-US" dirty="0"/>
          </a:p>
        </p:txBody>
      </p:sp>
      <p:sp>
        <p:nvSpPr>
          <p:cNvPr id="5" name="Text Placeholder 4"/>
          <p:cNvSpPr>
            <a:spLocks noGrp="1"/>
          </p:cNvSpPr>
          <p:nvPr>
            <p:ph type="body" sz="quarter" idx="3"/>
          </p:nvPr>
        </p:nvSpPr>
        <p:spPr>
          <a:xfrm>
            <a:off x="6172200" y="723900"/>
            <a:ext cx="5183188" cy="823912"/>
          </a:xfrm>
        </p:spPr>
        <p:txBody>
          <a:bodyPr>
            <a:normAutofit/>
          </a:bodyPr>
          <a:lstStyle/>
          <a:p>
            <a:r>
              <a:rPr lang="en-US" sz="2800" dirty="0"/>
              <a:t>Natural Language Generation</a:t>
            </a:r>
          </a:p>
        </p:txBody>
      </p:sp>
      <p:sp>
        <p:nvSpPr>
          <p:cNvPr id="6" name="Content Placeholder 5"/>
          <p:cNvSpPr>
            <a:spLocks noGrp="1"/>
          </p:cNvSpPr>
          <p:nvPr>
            <p:ph sz="quarter" idx="4"/>
          </p:nvPr>
        </p:nvSpPr>
        <p:spPr>
          <a:xfrm>
            <a:off x="6172199" y="1710266"/>
            <a:ext cx="5183188" cy="2152341"/>
          </a:xfrm>
        </p:spPr>
        <p:txBody>
          <a:bodyPr>
            <a:normAutofit/>
          </a:bodyPr>
          <a:lstStyle/>
          <a:p>
            <a:r>
              <a:rPr lang="en-US" sz="2400" dirty="0"/>
              <a:t>Check the internet for response to question (or perform an action)</a:t>
            </a:r>
          </a:p>
          <a:p>
            <a:r>
              <a:rPr lang="en-US" sz="2400" dirty="0"/>
              <a:t>Form sentence around answer information using grammatical rules</a:t>
            </a:r>
          </a:p>
          <a:p>
            <a:r>
              <a:rPr lang="en-US" sz="2400" dirty="0"/>
              <a:t>Use speech to text!</a:t>
            </a:r>
          </a:p>
        </p:txBody>
      </p:sp>
      <p:pic>
        <p:nvPicPr>
          <p:cNvPr id="7" name="Picture 6"/>
          <p:cNvPicPr>
            <a:picLocks noChangeAspect="1"/>
          </p:cNvPicPr>
          <p:nvPr/>
        </p:nvPicPr>
        <p:blipFill>
          <a:blip r:embed="rId2"/>
          <a:stretch>
            <a:fillRect/>
          </a:stretch>
        </p:blipFill>
        <p:spPr>
          <a:xfrm>
            <a:off x="3710790" y="3855729"/>
            <a:ext cx="4922817" cy="2575012"/>
          </a:xfrm>
          <a:prstGeom prst="rect">
            <a:avLst/>
          </a:prstGeom>
        </p:spPr>
      </p:pic>
    </p:spTree>
    <p:extLst>
      <p:ext uri="{BB962C8B-B14F-4D97-AF65-F5344CB8AC3E}">
        <p14:creationId xmlns:p14="http://schemas.microsoft.com/office/powerpoint/2010/main" val="1436228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69960E-0710-4290-90BB-5F65683735DC}"/>
              </a:ext>
            </a:extLst>
          </p:cNvPr>
          <p:cNvSpPr>
            <a:spLocks noGrp="1"/>
          </p:cNvSpPr>
          <p:nvPr>
            <p:ph type="title"/>
          </p:nvPr>
        </p:nvSpPr>
        <p:spPr>
          <a:xfrm>
            <a:off x="838200" y="161925"/>
            <a:ext cx="10515600" cy="1325563"/>
          </a:xfrm>
        </p:spPr>
        <p:txBody>
          <a:bodyPr/>
          <a:lstStyle/>
          <a:p>
            <a:r>
              <a:rPr lang="en-US" dirty="0"/>
              <a:t>Medicine</a:t>
            </a:r>
          </a:p>
        </p:txBody>
      </p:sp>
      <p:sp>
        <p:nvSpPr>
          <p:cNvPr id="5" name="TextBox 4"/>
          <p:cNvSpPr txBox="1"/>
          <p:nvPr/>
        </p:nvSpPr>
        <p:spPr>
          <a:xfrm>
            <a:off x="838200" y="1219200"/>
            <a:ext cx="10659533" cy="461665"/>
          </a:xfrm>
          <a:prstGeom prst="rect">
            <a:avLst/>
          </a:prstGeom>
          <a:noFill/>
        </p:spPr>
        <p:txBody>
          <a:bodyPr wrap="square" rtlCol="0">
            <a:spAutoFit/>
          </a:bodyPr>
          <a:lstStyle/>
          <a:p>
            <a:pPr marL="285750" indent="-285750">
              <a:buFont typeface="Arial" charset="0"/>
              <a:buChar char="•"/>
            </a:pPr>
            <a:r>
              <a:rPr lang="en-US" sz="2400" dirty="0"/>
              <a:t>More complete and accurate patient records – computer assisted coding</a:t>
            </a:r>
          </a:p>
        </p:txBody>
      </p:sp>
      <p:pic>
        <p:nvPicPr>
          <p:cNvPr id="1026" name="Picture 2" descr="https://lh3.googleusercontent.com/LnHgSUJ0X7OrnLsQo_OHgQU1x9XJl_-BNn-zKNgh5shk2EFu3uSEsyYXZoVC6TOMJiSOfp2PHMrcdvrPa01YECDawgwefgkTKAErKKeCd5OqDYCkk9i-hAk0b_OqIQONk0DLlPPnKW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3536" y="2895890"/>
            <a:ext cx="3575051" cy="33705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672" y="3205988"/>
            <a:ext cx="3492500" cy="2311400"/>
          </a:xfrm>
          <a:prstGeom prst="rect">
            <a:avLst/>
          </a:prstGeom>
        </p:spPr>
      </p:pic>
    </p:spTree>
    <p:extLst>
      <p:ext uri="{BB962C8B-B14F-4D97-AF65-F5344CB8AC3E}">
        <p14:creationId xmlns:p14="http://schemas.microsoft.com/office/powerpoint/2010/main" val="133120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69960E-0710-4290-90BB-5F65683735DC}"/>
              </a:ext>
            </a:extLst>
          </p:cNvPr>
          <p:cNvSpPr>
            <a:spLocks noGrp="1"/>
          </p:cNvSpPr>
          <p:nvPr>
            <p:ph type="title"/>
          </p:nvPr>
        </p:nvSpPr>
        <p:spPr>
          <a:xfrm>
            <a:off x="838200" y="161925"/>
            <a:ext cx="10515600" cy="1325563"/>
          </a:xfrm>
        </p:spPr>
        <p:txBody>
          <a:bodyPr/>
          <a:lstStyle/>
          <a:p>
            <a:r>
              <a:rPr lang="en-US" dirty="0"/>
              <a:t>Medicine</a:t>
            </a:r>
          </a:p>
        </p:txBody>
      </p:sp>
      <p:sp>
        <p:nvSpPr>
          <p:cNvPr id="5" name="TextBox 4"/>
          <p:cNvSpPr txBox="1"/>
          <p:nvPr/>
        </p:nvSpPr>
        <p:spPr>
          <a:xfrm>
            <a:off x="838200" y="1219200"/>
            <a:ext cx="10659533" cy="830997"/>
          </a:xfrm>
          <a:prstGeom prst="rect">
            <a:avLst/>
          </a:prstGeom>
          <a:noFill/>
        </p:spPr>
        <p:txBody>
          <a:bodyPr wrap="square" rtlCol="0">
            <a:spAutoFit/>
          </a:bodyPr>
          <a:lstStyle/>
          <a:p>
            <a:pPr marL="285750" indent="-285750">
              <a:buFont typeface="Arial" charset="0"/>
              <a:buChar char="•"/>
            </a:pPr>
            <a:r>
              <a:rPr lang="en-US" sz="2400" dirty="0"/>
              <a:t>More complete and accurate patient records – computer assisted coding</a:t>
            </a:r>
          </a:p>
          <a:p>
            <a:pPr marL="285750" indent="-285750">
              <a:buFont typeface="Arial" charset="0"/>
              <a:buChar char="•"/>
            </a:pPr>
            <a:r>
              <a:rPr lang="en-US" sz="2400" dirty="0"/>
              <a:t>Efficiency gains: doctors can dictate their notes</a:t>
            </a:r>
          </a:p>
        </p:txBody>
      </p:sp>
      <p:pic>
        <p:nvPicPr>
          <p:cNvPr id="1026" name="Picture 2" descr="https://lh3.googleusercontent.com/LnHgSUJ0X7OrnLsQo_OHgQU1x9XJl_-BNn-zKNgh5shk2EFu3uSEsyYXZoVC6TOMJiSOfp2PHMrcdvrPa01YECDawgwefgkTKAErKKeCd5OqDYCkk9i-hAk0b_OqIQONk0DLlPPnKW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3536" y="2895890"/>
            <a:ext cx="3575051" cy="33705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672" y="3205988"/>
            <a:ext cx="3492500" cy="2311400"/>
          </a:xfrm>
          <a:prstGeom prst="rect">
            <a:avLst/>
          </a:prstGeom>
        </p:spPr>
      </p:pic>
    </p:spTree>
    <p:extLst>
      <p:ext uri="{BB962C8B-B14F-4D97-AF65-F5344CB8AC3E}">
        <p14:creationId xmlns:p14="http://schemas.microsoft.com/office/powerpoint/2010/main" val="1592472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69960E-0710-4290-90BB-5F65683735DC}"/>
              </a:ext>
            </a:extLst>
          </p:cNvPr>
          <p:cNvSpPr>
            <a:spLocks noGrp="1"/>
          </p:cNvSpPr>
          <p:nvPr>
            <p:ph type="title"/>
          </p:nvPr>
        </p:nvSpPr>
        <p:spPr>
          <a:xfrm>
            <a:off x="838200" y="161925"/>
            <a:ext cx="10515600" cy="1325563"/>
          </a:xfrm>
        </p:spPr>
        <p:txBody>
          <a:bodyPr/>
          <a:lstStyle/>
          <a:p>
            <a:r>
              <a:rPr lang="en-US" dirty="0"/>
              <a:t>Medicine</a:t>
            </a:r>
          </a:p>
        </p:txBody>
      </p:sp>
      <p:sp>
        <p:nvSpPr>
          <p:cNvPr id="5" name="TextBox 4"/>
          <p:cNvSpPr txBox="1"/>
          <p:nvPr/>
        </p:nvSpPr>
        <p:spPr>
          <a:xfrm>
            <a:off x="838200" y="1219200"/>
            <a:ext cx="10659533" cy="1569660"/>
          </a:xfrm>
          <a:prstGeom prst="rect">
            <a:avLst/>
          </a:prstGeom>
          <a:noFill/>
        </p:spPr>
        <p:txBody>
          <a:bodyPr wrap="square" rtlCol="0">
            <a:spAutoFit/>
          </a:bodyPr>
          <a:lstStyle/>
          <a:p>
            <a:pPr marL="285750" indent="-285750">
              <a:buFont typeface="Arial" charset="0"/>
              <a:buChar char="•"/>
            </a:pPr>
            <a:r>
              <a:rPr lang="en-US" sz="2400" dirty="0"/>
              <a:t>More complete and accurate patient records – computer assisted coding</a:t>
            </a:r>
          </a:p>
          <a:p>
            <a:pPr marL="285750" indent="-285750">
              <a:buFont typeface="Arial" charset="0"/>
              <a:buChar char="•"/>
            </a:pPr>
            <a:r>
              <a:rPr lang="en-US" sz="2400" dirty="0"/>
              <a:t>Efficiency gains: doctors can dictate their notes</a:t>
            </a:r>
          </a:p>
          <a:p>
            <a:pPr marL="285750" indent="-285750">
              <a:buFont typeface="Arial" charset="0"/>
              <a:buChar char="•"/>
            </a:pPr>
            <a:r>
              <a:rPr lang="en-US" sz="2400" dirty="0"/>
              <a:t>Clinical decision support: IBM Watson can learn from entirety of Medline literature; impossible for doctors to read even a fraction of this</a:t>
            </a:r>
          </a:p>
        </p:txBody>
      </p:sp>
      <p:pic>
        <p:nvPicPr>
          <p:cNvPr id="1026" name="Picture 2" descr="https://lh3.googleusercontent.com/LnHgSUJ0X7OrnLsQo_OHgQU1x9XJl_-BNn-zKNgh5shk2EFu3uSEsyYXZoVC6TOMJiSOfp2PHMrcdvrPa01YECDawgwefgkTKAErKKeCd5OqDYCkk9i-hAk0b_OqIQONk0DLlPPnKW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3536" y="2895890"/>
            <a:ext cx="3575051" cy="33705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672" y="3205988"/>
            <a:ext cx="3492500" cy="2311400"/>
          </a:xfrm>
          <a:prstGeom prst="rect">
            <a:avLst/>
          </a:prstGeom>
        </p:spPr>
      </p:pic>
    </p:spTree>
    <p:extLst>
      <p:ext uri="{BB962C8B-B14F-4D97-AF65-F5344CB8AC3E}">
        <p14:creationId xmlns:p14="http://schemas.microsoft.com/office/powerpoint/2010/main" val="1210191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067" y="162190"/>
            <a:ext cx="10515600" cy="1325563"/>
          </a:xfrm>
        </p:spPr>
        <p:txBody>
          <a:bodyPr/>
          <a:lstStyle/>
          <a:p>
            <a:r>
              <a:rPr lang="en-US" dirty="0"/>
              <a:t>Censorship in China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22750" y="2699544"/>
            <a:ext cx="3746500" cy="26035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33" y="1371600"/>
            <a:ext cx="7480300" cy="472440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6500" y="604837"/>
            <a:ext cx="5465169" cy="3797829"/>
          </a:xfrm>
          <a:prstGeom prst="rect">
            <a:avLst/>
          </a:prstGeom>
        </p:spPr>
      </p:pic>
      <p:sp>
        <p:nvSpPr>
          <p:cNvPr id="7" name="TextBox 6"/>
          <p:cNvSpPr txBox="1"/>
          <p:nvPr/>
        </p:nvSpPr>
        <p:spPr>
          <a:xfrm>
            <a:off x="7969250" y="5638800"/>
            <a:ext cx="3733800" cy="369332"/>
          </a:xfrm>
          <a:prstGeom prst="rect">
            <a:avLst/>
          </a:prstGeom>
          <a:noFill/>
        </p:spPr>
        <p:txBody>
          <a:bodyPr wrap="square" rtlCol="0">
            <a:spAutoFit/>
          </a:bodyPr>
          <a:lstStyle/>
          <a:p>
            <a:r>
              <a:rPr lang="en-US" dirty="0"/>
              <a:t>King et al. 2013</a:t>
            </a:r>
          </a:p>
        </p:txBody>
      </p:sp>
    </p:spTree>
    <p:extLst>
      <p:ext uri="{BB962C8B-B14F-4D97-AF65-F5344CB8AC3E}">
        <p14:creationId xmlns:p14="http://schemas.microsoft.com/office/powerpoint/2010/main" val="588329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424" y="182880"/>
            <a:ext cx="11315700" cy="1325563"/>
          </a:xfrm>
        </p:spPr>
        <p:txBody>
          <a:bodyPr/>
          <a:lstStyle/>
          <a:p>
            <a:r>
              <a:rPr lang="en-US" dirty="0"/>
              <a:t>Disaster Relief and Resource Allocation </a:t>
            </a:r>
            <a:r>
              <a:rPr lang="en-US"/>
              <a:t>- Twitter</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3812" b="15727"/>
          <a:stretch/>
        </p:blipFill>
        <p:spPr>
          <a:xfrm>
            <a:off x="344424" y="1280160"/>
            <a:ext cx="11315700" cy="74980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739"/>
          <a:stretch/>
        </p:blipFill>
        <p:spPr>
          <a:xfrm>
            <a:off x="325374" y="2266474"/>
            <a:ext cx="11303000" cy="52406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474" y="4527923"/>
            <a:ext cx="11341100" cy="13081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924" y="3628427"/>
            <a:ext cx="11252200" cy="469900"/>
          </a:xfrm>
          <a:prstGeom prst="rect">
            <a:avLst/>
          </a:prstGeom>
        </p:spPr>
      </p:pic>
    </p:spTree>
    <p:extLst>
      <p:ext uri="{BB962C8B-B14F-4D97-AF65-F5344CB8AC3E}">
        <p14:creationId xmlns:p14="http://schemas.microsoft.com/office/powerpoint/2010/main" val="1032271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48" y="0"/>
            <a:ext cx="10515600" cy="1325563"/>
          </a:xfrm>
        </p:spPr>
        <p:txBody>
          <a:bodyPr/>
          <a:lstStyle/>
          <a:p>
            <a:r>
              <a:rPr lang="en-US" dirty="0"/>
              <a:t>Fake News Challenge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782" t="42457" r="-2782" b="2532"/>
          <a:stretch/>
        </p:blipFill>
        <p:spPr>
          <a:xfrm>
            <a:off x="2377948" y="1035340"/>
            <a:ext cx="8445500" cy="810418"/>
          </a:xfrm>
          <a:prstGeom prst="rect">
            <a:avLst/>
          </a:prstGeom>
        </p:spPr>
      </p:pic>
      <p:sp>
        <p:nvSpPr>
          <p:cNvPr id="8" name="TextBox 7"/>
          <p:cNvSpPr txBox="1"/>
          <p:nvPr/>
        </p:nvSpPr>
        <p:spPr>
          <a:xfrm>
            <a:off x="457200" y="1140897"/>
            <a:ext cx="1920748" cy="369332"/>
          </a:xfrm>
          <a:prstGeom prst="rect">
            <a:avLst/>
          </a:prstGeom>
          <a:noFill/>
        </p:spPr>
        <p:txBody>
          <a:bodyPr wrap="square" rtlCol="0">
            <a:spAutoFit/>
          </a:bodyPr>
          <a:lstStyle/>
          <a:p>
            <a:r>
              <a:rPr lang="en-US"/>
              <a:t>Headline:</a:t>
            </a:r>
          </a:p>
        </p:txBody>
      </p:sp>
      <p:sp>
        <p:nvSpPr>
          <p:cNvPr id="9" name="TextBox 8"/>
          <p:cNvSpPr txBox="1"/>
          <p:nvPr/>
        </p:nvSpPr>
        <p:spPr>
          <a:xfrm>
            <a:off x="457200" y="2065977"/>
            <a:ext cx="2121408" cy="369332"/>
          </a:xfrm>
          <a:prstGeom prst="rect">
            <a:avLst/>
          </a:prstGeom>
          <a:noFill/>
        </p:spPr>
        <p:txBody>
          <a:bodyPr wrap="square" rtlCol="0">
            <a:spAutoFit/>
          </a:bodyPr>
          <a:lstStyle/>
          <a:p>
            <a:r>
              <a:rPr lang="en-US"/>
              <a:t>Claims:</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52697"/>
          <a:stretch/>
        </p:blipFill>
        <p:spPr>
          <a:xfrm>
            <a:off x="2377948" y="2828847"/>
            <a:ext cx="7975600" cy="1429780"/>
          </a:xfrm>
          <a:prstGeom prst="rect">
            <a:avLst/>
          </a:prstGeom>
        </p:spPr>
      </p:pic>
      <p:sp>
        <p:nvSpPr>
          <p:cNvPr id="12" name="TextBox 11"/>
          <p:cNvSpPr txBox="1"/>
          <p:nvPr/>
        </p:nvSpPr>
        <p:spPr>
          <a:xfrm>
            <a:off x="457200" y="5577245"/>
            <a:ext cx="11228832" cy="954107"/>
          </a:xfrm>
          <a:prstGeom prst="rect">
            <a:avLst/>
          </a:prstGeom>
          <a:noFill/>
        </p:spPr>
        <p:txBody>
          <a:bodyPr wrap="square" rtlCol="0">
            <a:spAutoFit/>
          </a:bodyPr>
          <a:lstStyle/>
          <a:p>
            <a:r>
              <a:rPr lang="en-US" sz="2800" dirty="0"/>
              <a:t>Goal: train computer to recognize claims associated with headline as IN AGREEMENT, IN DISAGREEMENT, RELATED or UNRELATED</a:t>
            </a:r>
          </a:p>
        </p:txBody>
      </p:sp>
      <p:sp>
        <p:nvSpPr>
          <p:cNvPr id="13" name="Rectangle 12"/>
          <p:cNvSpPr/>
          <p:nvPr/>
        </p:nvSpPr>
        <p:spPr>
          <a:xfrm>
            <a:off x="4828032" y="3968496"/>
            <a:ext cx="932688" cy="290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903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48" y="0"/>
            <a:ext cx="10515600" cy="1325563"/>
          </a:xfrm>
        </p:spPr>
        <p:txBody>
          <a:bodyPr/>
          <a:lstStyle/>
          <a:p>
            <a:r>
              <a:rPr lang="en-US" dirty="0"/>
              <a:t>Fake News Challenge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782" t="42457" r="-2782" b="2532"/>
          <a:stretch/>
        </p:blipFill>
        <p:spPr>
          <a:xfrm>
            <a:off x="2377948" y="1035340"/>
            <a:ext cx="8445500" cy="810418"/>
          </a:xfrm>
          <a:prstGeom prst="rect">
            <a:avLst/>
          </a:prstGeom>
        </p:spPr>
      </p:pic>
      <p:sp>
        <p:nvSpPr>
          <p:cNvPr id="8" name="TextBox 7"/>
          <p:cNvSpPr txBox="1"/>
          <p:nvPr/>
        </p:nvSpPr>
        <p:spPr>
          <a:xfrm>
            <a:off x="457200" y="1140897"/>
            <a:ext cx="1920748" cy="369332"/>
          </a:xfrm>
          <a:prstGeom prst="rect">
            <a:avLst/>
          </a:prstGeom>
          <a:noFill/>
        </p:spPr>
        <p:txBody>
          <a:bodyPr wrap="square" rtlCol="0">
            <a:spAutoFit/>
          </a:bodyPr>
          <a:lstStyle/>
          <a:p>
            <a:r>
              <a:rPr lang="en-US"/>
              <a:t>Headline:</a:t>
            </a:r>
          </a:p>
        </p:txBody>
      </p:sp>
      <p:sp>
        <p:nvSpPr>
          <p:cNvPr id="9" name="TextBox 8"/>
          <p:cNvSpPr txBox="1"/>
          <p:nvPr/>
        </p:nvSpPr>
        <p:spPr>
          <a:xfrm>
            <a:off x="457200" y="2065977"/>
            <a:ext cx="2121408" cy="369332"/>
          </a:xfrm>
          <a:prstGeom prst="rect">
            <a:avLst/>
          </a:prstGeom>
          <a:noFill/>
        </p:spPr>
        <p:txBody>
          <a:bodyPr wrap="square" rtlCol="0">
            <a:spAutoFit/>
          </a:bodyPr>
          <a:lstStyle/>
          <a:p>
            <a:r>
              <a:rPr lang="en-US"/>
              <a:t>Claims:</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52697"/>
          <a:stretch/>
        </p:blipFill>
        <p:spPr>
          <a:xfrm>
            <a:off x="2377948" y="2828847"/>
            <a:ext cx="7975600" cy="1429780"/>
          </a:xfrm>
          <a:prstGeom prst="rect">
            <a:avLst/>
          </a:prstGeom>
        </p:spPr>
      </p:pic>
      <p:sp>
        <p:nvSpPr>
          <p:cNvPr id="12" name="TextBox 11"/>
          <p:cNvSpPr txBox="1"/>
          <p:nvPr/>
        </p:nvSpPr>
        <p:spPr>
          <a:xfrm>
            <a:off x="457200" y="5577245"/>
            <a:ext cx="11228832" cy="954107"/>
          </a:xfrm>
          <a:prstGeom prst="rect">
            <a:avLst/>
          </a:prstGeom>
          <a:noFill/>
        </p:spPr>
        <p:txBody>
          <a:bodyPr wrap="square" rtlCol="0">
            <a:spAutoFit/>
          </a:bodyPr>
          <a:lstStyle/>
          <a:p>
            <a:r>
              <a:rPr lang="en-US" sz="2800" dirty="0"/>
              <a:t>Goal: train computer to recognize claims associated with headline as IN AGREEMENT, IN DISAGREEMENT, RELATED or UNRELATED</a:t>
            </a:r>
          </a:p>
        </p:txBody>
      </p:sp>
    </p:spTree>
    <p:extLst>
      <p:ext uri="{BB962C8B-B14F-4D97-AF65-F5344CB8AC3E}">
        <p14:creationId xmlns:p14="http://schemas.microsoft.com/office/powerpoint/2010/main" val="1772968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69960E-0710-4290-90BB-5F65683735DC}"/>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xmlns="" id="{FC918B98-39E3-44FF-8B6E-5663E98728B1}"/>
              </a:ext>
            </a:extLst>
          </p:cNvPr>
          <p:cNvSpPr>
            <a:spLocks noGrp="1"/>
          </p:cNvSpPr>
          <p:nvPr>
            <p:ph idx="1"/>
          </p:nvPr>
        </p:nvSpPr>
        <p:spPr/>
        <p:txBody>
          <a:bodyPr/>
          <a:lstStyle/>
          <a:p>
            <a:pPr marL="0" indent="0" algn="ctr">
              <a:buNone/>
            </a:pPr>
            <a:r>
              <a:rPr lang="en-US" dirty="0"/>
              <a:t>“Natural-language processing (NLP) is an area of computer science and artificial intelligence concerned with the </a:t>
            </a:r>
            <a:r>
              <a:rPr lang="en-US" b="1" dirty="0"/>
              <a:t>interactions between computers and human (natural) languages</a:t>
            </a:r>
            <a:r>
              <a:rPr lang="en-US" dirty="0"/>
              <a:t>, in particular how to program computers to fruitfully process large amounts of natural language data.”</a:t>
            </a:r>
          </a:p>
          <a:p>
            <a:pPr marL="0" indent="0" algn="ctr">
              <a:buNone/>
            </a:pPr>
            <a:r>
              <a:rPr lang="en-US" dirty="0"/>
              <a:t>- Wikipedia</a:t>
            </a:r>
          </a:p>
        </p:txBody>
      </p:sp>
      <p:sp>
        <p:nvSpPr>
          <p:cNvPr id="4" name="TextBox 3">
            <a:extLst>
              <a:ext uri="{FF2B5EF4-FFF2-40B4-BE49-F238E27FC236}">
                <a16:creationId xmlns:a16="http://schemas.microsoft.com/office/drawing/2014/main" xmlns="" id="{EDBEA624-372B-4B4D-BCE8-AD05CD33FCE8}"/>
              </a:ext>
            </a:extLst>
          </p:cNvPr>
          <p:cNvSpPr txBox="1"/>
          <p:nvPr/>
        </p:nvSpPr>
        <p:spPr>
          <a:xfrm>
            <a:off x="382385" y="6450676"/>
            <a:ext cx="5743688" cy="369332"/>
          </a:xfrm>
          <a:prstGeom prst="rect">
            <a:avLst/>
          </a:prstGeom>
          <a:noFill/>
        </p:spPr>
        <p:txBody>
          <a:bodyPr wrap="none" rtlCol="0">
            <a:spAutoFit/>
          </a:bodyPr>
          <a:lstStyle/>
          <a:p>
            <a:r>
              <a:rPr lang="en-US" dirty="0"/>
              <a:t>https://en.wikipedia.org/wiki/Natural-language_processing</a:t>
            </a:r>
          </a:p>
        </p:txBody>
      </p:sp>
    </p:spTree>
    <p:extLst>
      <p:ext uri="{BB962C8B-B14F-4D97-AF65-F5344CB8AC3E}">
        <p14:creationId xmlns:p14="http://schemas.microsoft.com/office/powerpoint/2010/main" val="1696441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48" y="0"/>
            <a:ext cx="10515600" cy="1325563"/>
          </a:xfrm>
        </p:spPr>
        <p:txBody>
          <a:bodyPr/>
          <a:lstStyle/>
          <a:p>
            <a:r>
              <a:rPr lang="en-US" dirty="0"/>
              <a:t>Fake News Challenge</a:t>
            </a: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t="53006" b="-4153"/>
          <a:stretch/>
        </p:blipFill>
        <p:spPr>
          <a:xfrm>
            <a:off x="2377948" y="1972324"/>
            <a:ext cx="7988300" cy="1357603"/>
          </a:xfr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82" t="42457" r="-2782" b="2532"/>
          <a:stretch/>
        </p:blipFill>
        <p:spPr>
          <a:xfrm>
            <a:off x="2377948" y="1035340"/>
            <a:ext cx="8445500" cy="810418"/>
          </a:xfrm>
          <a:prstGeom prst="rect">
            <a:avLst/>
          </a:prstGeom>
        </p:spPr>
      </p:pic>
      <p:sp>
        <p:nvSpPr>
          <p:cNvPr id="8" name="TextBox 7"/>
          <p:cNvSpPr txBox="1"/>
          <p:nvPr/>
        </p:nvSpPr>
        <p:spPr>
          <a:xfrm>
            <a:off x="457200" y="1140897"/>
            <a:ext cx="1920748" cy="369332"/>
          </a:xfrm>
          <a:prstGeom prst="rect">
            <a:avLst/>
          </a:prstGeom>
          <a:noFill/>
        </p:spPr>
        <p:txBody>
          <a:bodyPr wrap="square" rtlCol="0">
            <a:spAutoFit/>
          </a:bodyPr>
          <a:lstStyle/>
          <a:p>
            <a:r>
              <a:rPr lang="en-US"/>
              <a:t>Headline:</a:t>
            </a:r>
          </a:p>
        </p:txBody>
      </p:sp>
      <p:sp>
        <p:nvSpPr>
          <p:cNvPr id="9" name="TextBox 8"/>
          <p:cNvSpPr txBox="1"/>
          <p:nvPr/>
        </p:nvSpPr>
        <p:spPr>
          <a:xfrm>
            <a:off x="457200" y="2065977"/>
            <a:ext cx="2121408" cy="369332"/>
          </a:xfrm>
          <a:prstGeom prst="rect">
            <a:avLst/>
          </a:prstGeom>
          <a:noFill/>
        </p:spPr>
        <p:txBody>
          <a:bodyPr wrap="square" rtlCol="0">
            <a:spAutoFit/>
          </a:bodyPr>
          <a:lstStyle/>
          <a:p>
            <a:r>
              <a:rPr lang="en-US"/>
              <a:t>Claims:</a:t>
            </a:r>
          </a:p>
        </p:txBody>
      </p:sp>
      <p:sp>
        <p:nvSpPr>
          <p:cNvPr id="11" name="TextBox 10"/>
          <p:cNvSpPr txBox="1"/>
          <p:nvPr/>
        </p:nvSpPr>
        <p:spPr>
          <a:xfrm>
            <a:off x="457200" y="5577245"/>
            <a:ext cx="11228832" cy="954107"/>
          </a:xfrm>
          <a:prstGeom prst="rect">
            <a:avLst/>
          </a:prstGeom>
          <a:noFill/>
        </p:spPr>
        <p:txBody>
          <a:bodyPr wrap="square" rtlCol="0">
            <a:spAutoFit/>
          </a:bodyPr>
          <a:lstStyle/>
          <a:p>
            <a:r>
              <a:rPr lang="en-US" sz="2800" dirty="0"/>
              <a:t>Goal: train computer to recognize claims associated with headline as IN AGREEMENT, IN DISAGREEMENT, RELATED or UNRELATED</a:t>
            </a:r>
          </a:p>
        </p:txBody>
      </p:sp>
      <p:sp>
        <p:nvSpPr>
          <p:cNvPr id="3" name="Rectangle 2"/>
          <p:cNvSpPr/>
          <p:nvPr/>
        </p:nvSpPr>
        <p:spPr>
          <a:xfrm>
            <a:off x="4809744" y="2881098"/>
            <a:ext cx="1078992" cy="282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9136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48" y="0"/>
            <a:ext cx="10515600" cy="1325563"/>
          </a:xfrm>
        </p:spPr>
        <p:txBody>
          <a:bodyPr/>
          <a:lstStyle/>
          <a:p>
            <a:r>
              <a:rPr lang="en-US" dirty="0"/>
              <a:t>Fake News Challenge</a:t>
            </a: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t="53006" b="-4153"/>
          <a:stretch/>
        </p:blipFill>
        <p:spPr>
          <a:xfrm>
            <a:off x="2377948" y="1972324"/>
            <a:ext cx="7988300" cy="1357603"/>
          </a:xfr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82" t="42457" r="-2782" b="2532"/>
          <a:stretch/>
        </p:blipFill>
        <p:spPr>
          <a:xfrm>
            <a:off x="2377948" y="1035340"/>
            <a:ext cx="8445500" cy="810418"/>
          </a:xfrm>
          <a:prstGeom prst="rect">
            <a:avLst/>
          </a:prstGeom>
        </p:spPr>
      </p:pic>
      <p:sp>
        <p:nvSpPr>
          <p:cNvPr id="8" name="TextBox 7"/>
          <p:cNvSpPr txBox="1"/>
          <p:nvPr/>
        </p:nvSpPr>
        <p:spPr>
          <a:xfrm>
            <a:off x="457200" y="1140897"/>
            <a:ext cx="1920748" cy="369332"/>
          </a:xfrm>
          <a:prstGeom prst="rect">
            <a:avLst/>
          </a:prstGeom>
          <a:noFill/>
        </p:spPr>
        <p:txBody>
          <a:bodyPr wrap="square" rtlCol="0">
            <a:spAutoFit/>
          </a:bodyPr>
          <a:lstStyle/>
          <a:p>
            <a:r>
              <a:rPr lang="en-US"/>
              <a:t>Headline:</a:t>
            </a:r>
          </a:p>
        </p:txBody>
      </p:sp>
      <p:sp>
        <p:nvSpPr>
          <p:cNvPr id="9" name="TextBox 8"/>
          <p:cNvSpPr txBox="1"/>
          <p:nvPr/>
        </p:nvSpPr>
        <p:spPr>
          <a:xfrm>
            <a:off x="457200" y="2065977"/>
            <a:ext cx="2121408" cy="369332"/>
          </a:xfrm>
          <a:prstGeom prst="rect">
            <a:avLst/>
          </a:prstGeom>
          <a:noFill/>
        </p:spPr>
        <p:txBody>
          <a:bodyPr wrap="square" rtlCol="0">
            <a:spAutoFit/>
          </a:bodyPr>
          <a:lstStyle/>
          <a:p>
            <a:r>
              <a:rPr lang="en-US"/>
              <a:t>Claims:</a:t>
            </a:r>
          </a:p>
        </p:txBody>
      </p:sp>
      <p:sp>
        <p:nvSpPr>
          <p:cNvPr id="11" name="TextBox 10"/>
          <p:cNvSpPr txBox="1"/>
          <p:nvPr/>
        </p:nvSpPr>
        <p:spPr>
          <a:xfrm>
            <a:off x="457200" y="5577245"/>
            <a:ext cx="11228832" cy="954107"/>
          </a:xfrm>
          <a:prstGeom prst="rect">
            <a:avLst/>
          </a:prstGeom>
          <a:noFill/>
        </p:spPr>
        <p:txBody>
          <a:bodyPr wrap="square" rtlCol="0">
            <a:spAutoFit/>
          </a:bodyPr>
          <a:lstStyle/>
          <a:p>
            <a:r>
              <a:rPr lang="en-US" sz="2800" dirty="0"/>
              <a:t>Goal: train computer to recognize claims associated with headline as IN AGREEMENT, IN DISAGREEMENT, RELATED or UNRELATED</a:t>
            </a:r>
          </a:p>
        </p:txBody>
      </p:sp>
    </p:spTree>
    <p:extLst>
      <p:ext uri="{BB962C8B-B14F-4D97-AF65-F5344CB8AC3E}">
        <p14:creationId xmlns:p14="http://schemas.microsoft.com/office/powerpoint/2010/main" val="862488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69960E-0710-4290-90BB-5F65683735DC}"/>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xmlns="" id="{FC918B98-39E3-44FF-8B6E-5663E98728B1}"/>
              </a:ext>
            </a:extLst>
          </p:cNvPr>
          <p:cNvSpPr>
            <a:spLocks noGrp="1"/>
          </p:cNvSpPr>
          <p:nvPr>
            <p:ph idx="1"/>
          </p:nvPr>
        </p:nvSpPr>
        <p:spPr/>
        <p:txBody>
          <a:bodyPr/>
          <a:lstStyle/>
          <a:p>
            <a:pPr marL="0" indent="0" algn="ctr">
              <a:buNone/>
            </a:pPr>
            <a:r>
              <a:rPr lang="en-US" dirty="0"/>
              <a:t>“Natural-language processing (NLP) is an area of computer science and artificial intelligence concerned with the interactions between computers and human (natural) languages, in particular </a:t>
            </a:r>
            <a:r>
              <a:rPr lang="en-US" b="1" dirty="0"/>
              <a:t>how to program computers </a:t>
            </a:r>
            <a:r>
              <a:rPr lang="en-US" dirty="0"/>
              <a:t>to fruitfully process large amounts of natural language data.”</a:t>
            </a:r>
          </a:p>
          <a:p>
            <a:pPr marL="0" indent="0" algn="ctr">
              <a:buNone/>
            </a:pPr>
            <a:r>
              <a:rPr lang="en-US" dirty="0"/>
              <a:t>- Wikipedia</a:t>
            </a:r>
          </a:p>
        </p:txBody>
      </p:sp>
      <p:sp>
        <p:nvSpPr>
          <p:cNvPr id="4" name="TextBox 3">
            <a:extLst>
              <a:ext uri="{FF2B5EF4-FFF2-40B4-BE49-F238E27FC236}">
                <a16:creationId xmlns:a16="http://schemas.microsoft.com/office/drawing/2014/main" xmlns="" id="{EDBEA624-372B-4B4D-BCE8-AD05CD33FCE8}"/>
              </a:ext>
            </a:extLst>
          </p:cNvPr>
          <p:cNvSpPr txBox="1"/>
          <p:nvPr/>
        </p:nvSpPr>
        <p:spPr>
          <a:xfrm>
            <a:off x="382385" y="6450676"/>
            <a:ext cx="5743688" cy="369332"/>
          </a:xfrm>
          <a:prstGeom prst="rect">
            <a:avLst/>
          </a:prstGeom>
          <a:noFill/>
        </p:spPr>
        <p:txBody>
          <a:bodyPr wrap="none" rtlCol="0">
            <a:spAutoFit/>
          </a:bodyPr>
          <a:lstStyle/>
          <a:p>
            <a:r>
              <a:rPr lang="en-US" dirty="0"/>
              <a:t>https://en.wikipedia.org/wiki/Natural-language_processing</a:t>
            </a:r>
          </a:p>
        </p:txBody>
      </p:sp>
    </p:spTree>
    <p:extLst>
      <p:ext uri="{BB962C8B-B14F-4D97-AF65-F5344CB8AC3E}">
        <p14:creationId xmlns:p14="http://schemas.microsoft.com/office/powerpoint/2010/main" val="283140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69960E-0710-4290-90BB-5F65683735DC}"/>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xmlns="" id="{FC918B98-39E3-44FF-8B6E-5663E98728B1}"/>
              </a:ext>
            </a:extLst>
          </p:cNvPr>
          <p:cNvSpPr>
            <a:spLocks noGrp="1"/>
          </p:cNvSpPr>
          <p:nvPr>
            <p:ph idx="1"/>
          </p:nvPr>
        </p:nvSpPr>
        <p:spPr/>
        <p:txBody>
          <a:bodyPr/>
          <a:lstStyle/>
          <a:p>
            <a:pPr marL="0" indent="0" algn="ctr">
              <a:buNone/>
            </a:pPr>
            <a:r>
              <a:rPr lang="en-US" dirty="0"/>
              <a:t>“Natural-language processing (NLP) is an area of computer science and artificial intelligence concerned with the interactions between computers and human (natural) languages, in particular how to program computers to fruitfully </a:t>
            </a:r>
            <a:r>
              <a:rPr lang="en-US" b="1" dirty="0"/>
              <a:t>process large amounts of natural language data</a:t>
            </a:r>
            <a:r>
              <a:rPr lang="en-US" dirty="0"/>
              <a:t>.”</a:t>
            </a:r>
          </a:p>
          <a:p>
            <a:pPr marL="0" indent="0" algn="ctr">
              <a:buNone/>
            </a:pPr>
            <a:r>
              <a:rPr lang="en-US" dirty="0"/>
              <a:t>- Wikipedia</a:t>
            </a:r>
          </a:p>
        </p:txBody>
      </p:sp>
      <p:sp>
        <p:nvSpPr>
          <p:cNvPr id="4" name="TextBox 3">
            <a:extLst>
              <a:ext uri="{FF2B5EF4-FFF2-40B4-BE49-F238E27FC236}">
                <a16:creationId xmlns:a16="http://schemas.microsoft.com/office/drawing/2014/main" xmlns="" id="{EDBEA624-372B-4B4D-BCE8-AD05CD33FCE8}"/>
              </a:ext>
            </a:extLst>
          </p:cNvPr>
          <p:cNvSpPr txBox="1"/>
          <p:nvPr/>
        </p:nvSpPr>
        <p:spPr>
          <a:xfrm>
            <a:off x="382385" y="6450676"/>
            <a:ext cx="5743688" cy="369332"/>
          </a:xfrm>
          <a:prstGeom prst="rect">
            <a:avLst/>
          </a:prstGeom>
          <a:noFill/>
        </p:spPr>
        <p:txBody>
          <a:bodyPr wrap="none" rtlCol="0">
            <a:spAutoFit/>
          </a:bodyPr>
          <a:lstStyle/>
          <a:p>
            <a:r>
              <a:rPr lang="en-US" dirty="0"/>
              <a:t>https://en.wikipedia.org/wiki/Natural-language_processing</a:t>
            </a:r>
          </a:p>
        </p:txBody>
      </p:sp>
    </p:spTree>
    <p:extLst>
      <p:ext uri="{BB962C8B-B14F-4D97-AF65-F5344CB8AC3E}">
        <p14:creationId xmlns:p14="http://schemas.microsoft.com/office/powerpoint/2010/main" val="3661035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1DD442-8CFC-4E38-A6AA-B82F0B634200}"/>
              </a:ext>
            </a:extLst>
          </p:cNvPr>
          <p:cNvSpPr>
            <a:spLocks noGrp="1"/>
          </p:cNvSpPr>
          <p:nvPr>
            <p:ph type="title"/>
          </p:nvPr>
        </p:nvSpPr>
        <p:spPr>
          <a:xfrm>
            <a:off x="838200" y="2766218"/>
            <a:ext cx="10515600" cy="1325563"/>
          </a:xfrm>
        </p:spPr>
        <p:txBody>
          <a:bodyPr/>
          <a:lstStyle/>
          <a:p>
            <a:pPr algn="ctr"/>
            <a:r>
              <a:rPr lang="en-US" dirty="0"/>
              <a:t>Why do we care?</a:t>
            </a:r>
          </a:p>
        </p:txBody>
      </p:sp>
    </p:spTree>
    <p:extLst>
      <p:ext uri="{BB962C8B-B14F-4D97-AF65-F5344CB8AC3E}">
        <p14:creationId xmlns:p14="http://schemas.microsoft.com/office/powerpoint/2010/main" val="3812397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684DB56-893C-4FD4-9199-71F3A890E54E}"/>
              </a:ext>
            </a:extLst>
          </p:cNvPr>
          <p:cNvSpPr>
            <a:spLocks noGrp="1"/>
          </p:cNvSpPr>
          <p:nvPr>
            <p:ph idx="1"/>
          </p:nvPr>
        </p:nvSpPr>
        <p:spPr/>
        <p:txBody>
          <a:bodyPr>
            <a:normAutofit/>
          </a:bodyPr>
          <a:lstStyle/>
          <a:p>
            <a:pPr marL="0" indent="0" algn="ctr">
              <a:buNone/>
            </a:pPr>
            <a:r>
              <a:rPr lang="en-US" sz="5000" dirty="0"/>
              <a:t>“Analysts at Gartner (gated) estimate that </a:t>
            </a:r>
            <a:r>
              <a:rPr lang="en-US" sz="5000" b="1" dirty="0"/>
              <a:t>upward of 80% </a:t>
            </a:r>
            <a:r>
              <a:rPr lang="en-US" sz="5000" dirty="0"/>
              <a:t>of enterprise data today is </a:t>
            </a:r>
            <a:r>
              <a:rPr lang="en-US" sz="5000" b="1" dirty="0"/>
              <a:t>unstructured</a:t>
            </a:r>
            <a:r>
              <a:rPr lang="en-US" sz="5000" dirty="0"/>
              <a:t>.”</a:t>
            </a:r>
          </a:p>
        </p:txBody>
      </p:sp>
      <p:sp>
        <p:nvSpPr>
          <p:cNvPr id="4" name="TextBox 3">
            <a:extLst>
              <a:ext uri="{FF2B5EF4-FFF2-40B4-BE49-F238E27FC236}">
                <a16:creationId xmlns:a16="http://schemas.microsoft.com/office/drawing/2014/main" xmlns="" id="{14486A67-C22C-422E-95C8-2DBA398EEE1D}"/>
              </a:ext>
            </a:extLst>
          </p:cNvPr>
          <p:cNvSpPr txBox="1"/>
          <p:nvPr/>
        </p:nvSpPr>
        <p:spPr>
          <a:xfrm>
            <a:off x="651753" y="6400800"/>
            <a:ext cx="10949151" cy="369332"/>
          </a:xfrm>
          <a:prstGeom prst="rect">
            <a:avLst/>
          </a:prstGeom>
          <a:noFill/>
        </p:spPr>
        <p:txBody>
          <a:bodyPr wrap="none" rtlCol="0">
            <a:spAutoFit/>
          </a:bodyPr>
          <a:lstStyle/>
          <a:p>
            <a:r>
              <a:rPr lang="en-US" dirty="0"/>
              <a:t>https://www.forbes.com/sites/forbestechcouncil/2017/06/05/the-big-unstructured-data-problem/#13919ec4493a</a:t>
            </a:r>
          </a:p>
        </p:txBody>
      </p:sp>
    </p:spTree>
    <p:extLst>
      <p:ext uri="{BB962C8B-B14F-4D97-AF65-F5344CB8AC3E}">
        <p14:creationId xmlns:p14="http://schemas.microsoft.com/office/powerpoint/2010/main" val="3613655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333F5D1-5E0A-4AF9-B74D-86BC109C78DA}"/>
              </a:ext>
            </a:extLst>
          </p:cNvPr>
          <p:cNvPicPr>
            <a:picLocks noChangeAspect="1"/>
          </p:cNvPicPr>
          <p:nvPr/>
        </p:nvPicPr>
        <p:blipFill>
          <a:blip r:embed="rId2"/>
          <a:stretch>
            <a:fillRect/>
          </a:stretch>
        </p:blipFill>
        <p:spPr>
          <a:xfrm>
            <a:off x="2692455" y="393970"/>
            <a:ext cx="6807089" cy="6070060"/>
          </a:xfrm>
          <a:prstGeom prst="rect">
            <a:avLst/>
          </a:prstGeom>
        </p:spPr>
      </p:pic>
      <p:sp>
        <p:nvSpPr>
          <p:cNvPr id="5" name="TextBox 4">
            <a:extLst>
              <a:ext uri="{FF2B5EF4-FFF2-40B4-BE49-F238E27FC236}">
                <a16:creationId xmlns:a16="http://schemas.microsoft.com/office/drawing/2014/main" xmlns="" id="{CD062E39-16B4-47E8-9914-130EF2DE7E98}"/>
              </a:ext>
            </a:extLst>
          </p:cNvPr>
          <p:cNvSpPr txBox="1"/>
          <p:nvPr/>
        </p:nvSpPr>
        <p:spPr>
          <a:xfrm>
            <a:off x="193431" y="6488668"/>
            <a:ext cx="3423758" cy="369332"/>
          </a:xfrm>
          <a:prstGeom prst="rect">
            <a:avLst/>
          </a:prstGeom>
          <a:noFill/>
        </p:spPr>
        <p:txBody>
          <a:bodyPr wrap="none" rtlCol="0">
            <a:spAutoFit/>
          </a:bodyPr>
          <a:lstStyle/>
          <a:p>
            <a:r>
              <a:rPr lang="en-US" dirty="0"/>
              <a:t>http://www.internetlivestats.com/</a:t>
            </a:r>
          </a:p>
        </p:txBody>
      </p:sp>
    </p:spTree>
    <p:extLst>
      <p:ext uri="{BB962C8B-B14F-4D97-AF65-F5344CB8AC3E}">
        <p14:creationId xmlns:p14="http://schemas.microsoft.com/office/powerpoint/2010/main" val="3151760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396</TotalTime>
  <Words>533</Words>
  <Application>Microsoft Macintosh PowerPoint</Application>
  <PresentationFormat>Widescreen</PresentationFormat>
  <Paragraphs>109</Paragraphs>
  <Slides>41</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Calibri</vt:lpstr>
      <vt:lpstr>Calibri Light</vt:lpstr>
      <vt:lpstr>Arial</vt:lpstr>
      <vt:lpstr>Office Theme</vt:lpstr>
      <vt:lpstr>Natural Language Processing</vt:lpstr>
      <vt:lpstr>What is “NLP”?</vt:lpstr>
      <vt:lpstr>What is “NLP”?</vt:lpstr>
      <vt:lpstr>What is “NLP”?</vt:lpstr>
      <vt:lpstr>What is “NLP”?</vt:lpstr>
      <vt:lpstr>What is “NLP”?</vt:lpstr>
      <vt:lpstr>Why do we care?</vt:lpstr>
      <vt:lpstr>PowerPoint Presentation</vt:lpstr>
      <vt:lpstr>PowerPoint Presentation</vt:lpstr>
      <vt:lpstr>What can we work on?</vt:lpstr>
      <vt:lpstr>What is “NLP”?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makes it difficult?</vt:lpstr>
      <vt:lpstr>What is “NLP”?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it work?</vt:lpstr>
      <vt:lpstr>Human Learning</vt:lpstr>
      <vt:lpstr>PowerPoint Presentation</vt:lpstr>
      <vt:lpstr>Medicine</vt:lpstr>
      <vt:lpstr>Medicine</vt:lpstr>
      <vt:lpstr>Medicine</vt:lpstr>
      <vt:lpstr>Censorship in China</vt:lpstr>
      <vt:lpstr>Disaster Relief and Resource Allocation - Twitter</vt:lpstr>
      <vt:lpstr>Fake News Challenge</vt:lpstr>
      <vt:lpstr>Fake News Challenge</vt:lpstr>
      <vt:lpstr>Fake News Challenge</vt:lpstr>
      <vt:lpstr>Fake News Challenge</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for Social Good</dc:title>
  <dc:creator>Cathy Chen</dc:creator>
  <cp:lastModifiedBy>Maia H. Hamin</cp:lastModifiedBy>
  <cp:revision>40</cp:revision>
  <dcterms:created xsi:type="dcterms:W3CDTF">2018-04-19T15:21:08Z</dcterms:created>
  <dcterms:modified xsi:type="dcterms:W3CDTF">2018-07-21T18:29:01Z</dcterms:modified>
</cp:coreProperties>
</file>